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media/image29.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1"/>
  </p:sldMasterIdLst>
  <p:sldIdLst>
    <p:sldId id="256" r:id="rId2"/>
    <p:sldId id="293" r:id="rId3"/>
    <p:sldId id="257" r:id="rId4"/>
    <p:sldId id="258" r:id="rId5"/>
    <p:sldId id="259" r:id="rId6"/>
    <p:sldId id="270" r:id="rId7"/>
    <p:sldId id="271" r:id="rId8"/>
    <p:sldId id="272" r:id="rId9"/>
    <p:sldId id="273" r:id="rId10"/>
    <p:sldId id="275" r:id="rId11"/>
    <p:sldId id="276" r:id="rId12"/>
    <p:sldId id="277" r:id="rId13"/>
    <p:sldId id="278" r:id="rId14"/>
    <p:sldId id="279" r:id="rId15"/>
    <p:sldId id="280" r:id="rId16"/>
    <p:sldId id="281" r:id="rId17"/>
    <p:sldId id="282" r:id="rId18"/>
    <p:sldId id="283" r:id="rId19"/>
    <p:sldId id="260" r:id="rId20"/>
    <p:sldId id="285" r:id="rId21"/>
    <p:sldId id="286" r:id="rId22"/>
    <p:sldId id="287" r:id="rId23"/>
    <p:sldId id="288" r:id="rId24"/>
    <p:sldId id="289" r:id="rId25"/>
    <p:sldId id="290" r:id="rId26"/>
    <p:sldId id="291" r:id="rId27"/>
    <p:sldId id="292" r:id="rId28"/>
    <p:sldId id="284" r:id="rId29"/>
    <p:sldId id="261" r:id="rId30"/>
    <p:sldId id="262" r:id="rId31"/>
    <p:sldId id="263" r:id="rId32"/>
    <p:sldId id="264" r:id="rId33"/>
    <p:sldId id="265" r:id="rId34"/>
    <p:sldId id="299" r:id="rId35"/>
    <p:sldId id="300" r:id="rId36"/>
    <p:sldId id="301" r:id="rId37"/>
    <p:sldId id="302" r:id="rId38"/>
    <p:sldId id="303" r:id="rId39"/>
    <p:sldId id="304" r:id="rId40"/>
    <p:sldId id="296" r:id="rId41"/>
    <p:sldId id="266" r:id="rId42"/>
    <p:sldId id="269" r:id="rId43"/>
    <p:sldId id="297" r:id="rId44"/>
    <p:sldId id="298"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4" autoAdjust="0"/>
    <p:restoredTop sz="90896" autoAdjust="0"/>
  </p:normalViewPr>
  <p:slideViewPr>
    <p:cSldViewPr snapToGrid="0" snapToObjects="1">
      <p:cViewPr varScale="1">
        <p:scale>
          <a:sx n="62" d="100"/>
          <a:sy n="62" d="100"/>
        </p:scale>
        <p:origin x="138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622066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BCAD085-E8A6-8845-BD4E-CB4CCA059FC4}"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58840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BCAD085-E8A6-8845-BD4E-CB4CCA059FC4}"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0500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BCAD085-E8A6-8845-BD4E-CB4CCA059FC4}"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054503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BCAD085-E8A6-8845-BD4E-CB4CCA059FC4}"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71846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BCAD085-E8A6-8845-BD4E-CB4CCA059FC4}"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193461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315860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4126519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223989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5126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453603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BCAD085-E8A6-8845-BD4E-CB4CCA059FC4}"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620252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564100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10/24/2025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453760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10/24/2025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49975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338383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Date Placeholder 4"/>
          <p:cNvSpPr>
            <a:spLocks noGrp="1"/>
          </p:cNvSpPr>
          <p:nvPr>
            <p:ph type="dt" sz="half" idx="10"/>
          </p:nvPr>
        </p:nvSpPr>
        <p:spPr/>
        <p:txBody>
          <a:bodyPr/>
          <a:lstStyle/>
          <a:p>
            <a:fld id="{5BCAD085-E8A6-8845-BD4E-CB4CCA059FC4}"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722042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5BCAD085-E8A6-8845-BD4E-CB4CCA059FC4}"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282208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CAD085-E8A6-8845-BD4E-CB4CCA059FC4}" type="datetimeFigureOut">
              <a:rPr lang="en-US" smtClean="0"/>
              <a:t>10/24/2025</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1FF6DA9-008F-8B48-92A6-B652298478BF}" type="slidenum">
              <a:rPr lang="en-US" smtClean="0"/>
              <a:t>‹Nº›</a:t>
            </a:fld>
            <a:endParaRPr lang="en-US"/>
          </a:p>
        </p:txBody>
      </p:sp>
    </p:spTree>
    <p:extLst>
      <p:ext uri="{BB962C8B-B14F-4D97-AF65-F5344CB8AC3E}">
        <p14:creationId xmlns:p14="http://schemas.microsoft.com/office/powerpoint/2010/main" val="4152097256"/>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1"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xcelfull.com/excel/que-es-excel/" TargetMode="External"/><Relationship Id="rId2" Type="http://schemas.openxmlformats.org/officeDocument/2006/relationships/hyperlink" Target="https://excelfull.com/excel/conocer-excel-y-su-interfaz/"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5790" y="1028700"/>
            <a:ext cx="7760969" cy="3726180"/>
          </a:xfrm>
        </p:spPr>
        <p:txBody>
          <a:bodyPr/>
          <a:lstStyle/>
          <a:p>
            <a:pPr algn="ctr"/>
            <a:br>
              <a:rPr lang="es-ES" sz="4800" dirty="0"/>
            </a:br>
            <a:br>
              <a:rPr lang="es-ES" sz="4800" dirty="0"/>
            </a:br>
            <a:r>
              <a:rPr lang="es-ES" sz="4800" dirty="0">
                <a:latin typeface="Arial Narrow" panose="020B0606020202030204" pitchFamily="34" charset="0"/>
              </a:rPr>
              <a:t>Seminario:</a:t>
            </a:r>
            <a:br>
              <a:rPr lang="es-ES" sz="4800" dirty="0">
                <a:latin typeface="Arial Narrow" panose="020B0606020202030204" pitchFamily="34" charset="0"/>
              </a:rPr>
            </a:br>
            <a:br>
              <a:rPr lang="es-ES" sz="4800" dirty="0">
                <a:latin typeface="Arial Narrow" panose="020B0606020202030204" pitchFamily="34" charset="0"/>
              </a:rPr>
            </a:br>
            <a:r>
              <a:rPr lang="es-ES" sz="4800" dirty="0">
                <a:latin typeface="Arial Narrow" panose="020B0606020202030204" pitchFamily="34" charset="0"/>
              </a:rPr>
              <a:t>Uso de herramientas ofimáticas para la gestión administrativa con énfasis en hoja de cálculo.</a:t>
            </a:r>
            <a:endParaRPr sz="4800" dirty="0">
              <a:latin typeface="Arial Narrow" panose="020B0606020202030204" pitchFamily="34" charset="0"/>
            </a:endParaRPr>
          </a:p>
        </p:txBody>
      </p:sp>
      <p:sp>
        <p:nvSpPr>
          <p:cNvPr id="4" name="CuadroTexto 3">
            <a:extLst>
              <a:ext uri="{FF2B5EF4-FFF2-40B4-BE49-F238E27FC236}">
                <a16:creationId xmlns:a16="http://schemas.microsoft.com/office/drawing/2014/main" id="{729B6CBD-AFEF-4BF2-BFCE-EE9443A5A466}"/>
              </a:ext>
            </a:extLst>
          </p:cNvPr>
          <p:cNvSpPr txBox="1"/>
          <p:nvPr/>
        </p:nvSpPr>
        <p:spPr>
          <a:xfrm>
            <a:off x="94608" y="5697136"/>
            <a:ext cx="5464366" cy="923330"/>
          </a:xfrm>
          <a:prstGeom prst="rect">
            <a:avLst/>
          </a:prstGeom>
          <a:noFill/>
        </p:spPr>
        <p:txBody>
          <a:bodyPr wrap="square" rtlCol="0">
            <a:spAutoFit/>
          </a:bodyPr>
          <a:lstStyle/>
          <a:p>
            <a:r>
              <a:rPr lang="es-ES" dirty="0"/>
              <a:t>Seminarista: León </a:t>
            </a:r>
            <a:r>
              <a:rPr lang="es-ES" dirty="0" err="1"/>
              <a:t>Dario</a:t>
            </a:r>
            <a:r>
              <a:rPr lang="es-ES" dirty="0"/>
              <a:t> Amariles Celis</a:t>
            </a:r>
          </a:p>
          <a:p>
            <a:r>
              <a:rPr lang="es-ES" dirty="0"/>
              <a:t>Especialista en informática </a:t>
            </a:r>
          </a:p>
          <a:p>
            <a:r>
              <a:rPr lang="es-ES" dirty="0"/>
              <a:t>Magister en administración.</a:t>
            </a:r>
          </a:p>
        </p:txBody>
      </p:sp>
      <p:pic>
        <p:nvPicPr>
          <p:cNvPr id="6" name="Imagen 5">
            <a:extLst>
              <a:ext uri="{FF2B5EF4-FFF2-40B4-BE49-F238E27FC236}">
                <a16:creationId xmlns:a16="http://schemas.microsoft.com/office/drawing/2014/main" id="{32F3A8A9-3C38-4766-80A5-6842D1AFA33E}"/>
              </a:ext>
            </a:extLst>
          </p:cNvPr>
          <p:cNvPicPr>
            <a:picLocks noChangeAspect="1"/>
          </p:cNvPicPr>
          <p:nvPr/>
        </p:nvPicPr>
        <p:blipFill>
          <a:blip r:embed="rId2"/>
          <a:stretch>
            <a:fillRect/>
          </a:stretch>
        </p:blipFill>
        <p:spPr>
          <a:xfrm>
            <a:off x="0" y="0"/>
            <a:ext cx="765810" cy="765810"/>
          </a:xfrm>
          <a:prstGeom prst="rect">
            <a:avLst/>
          </a:prstGeom>
        </p:spPr>
      </p:pic>
      <p:pic>
        <p:nvPicPr>
          <p:cNvPr id="11" name="Imagen 10">
            <a:extLst>
              <a:ext uri="{FF2B5EF4-FFF2-40B4-BE49-F238E27FC236}">
                <a16:creationId xmlns:a16="http://schemas.microsoft.com/office/drawing/2014/main" id="{FB0827D3-798E-47BB-8005-B74A83D827BE}"/>
              </a:ext>
            </a:extLst>
          </p:cNvPr>
          <p:cNvPicPr>
            <a:picLocks noChangeAspect="1"/>
          </p:cNvPicPr>
          <p:nvPr/>
        </p:nvPicPr>
        <p:blipFill>
          <a:blip r:embed="rId3"/>
          <a:stretch>
            <a:fillRect/>
          </a:stretch>
        </p:blipFill>
        <p:spPr>
          <a:xfrm>
            <a:off x="8415921" y="6080760"/>
            <a:ext cx="785597" cy="7772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7">
            <a:extLst>
              <a:ext uri="{FF2B5EF4-FFF2-40B4-BE49-F238E27FC236}">
                <a16:creationId xmlns:a16="http://schemas.microsoft.com/office/drawing/2014/main" id="{7F02CE59-FEFB-418C-88EC-7799C2A2B91E}"/>
              </a:ext>
            </a:extLst>
          </p:cNvPr>
          <p:cNvPicPr/>
          <p:nvPr/>
        </p:nvPicPr>
        <p:blipFill>
          <a:blip r:embed="rId2" cstate="print"/>
          <a:stretch>
            <a:fillRect/>
          </a:stretch>
        </p:blipFill>
        <p:spPr>
          <a:xfrm>
            <a:off x="-96245" y="-44068"/>
            <a:ext cx="9350414" cy="6858000"/>
          </a:xfrm>
          <a:prstGeom prst="rect">
            <a:avLst/>
          </a:prstGeom>
        </p:spPr>
      </p:pic>
    </p:spTree>
    <p:extLst>
      <p:ext uri="{BB962C8B-B14F-4D97-AF65-F5344CB8AC3E}">
        <p14:creationId xmlns:p14="http://schemas.microsoft.com/office/powerpoint/2010/main" val="4226158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2">
            <a:extLst>
              <a:ext uri="{FF2B5EF4-FFF2-40B4-BE49-F238E27FC236}">
                <a16:creationId xmlns:a16="http://schemas.microsoft.com/office/drawing/2014/main" id="{C972201C-9660-4DB5-ADC8-6448FB0DC96A}"/>
              </a:ext>
            </a:extLst>
          </p:cNvPr>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061784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3">
            <a:extLst>
              <a:ext uri="{FF2B5EF4-FFF2-40B4-BE49-F238E27FC236}">
                <a16:creationId xmlns:a16="http://schemas.microsoft.com/office/drawing/2014/main" id="{A2C94E69-DBFC-4A5F-BBC6-BB3657A24905}"/>
              </a:ext>
            </a:extLst>
          </p:cNvPr>
          <p:cNvPicPr/>
          <p:nvPr/>
        </p:nvPicPr>
        <p:blipFill>
          <a:blip r:embed="rId2" cstate="print"/>
          <a:stretch>
            <a:fillRect/>
          </a:stretch>
        </p:blipFill>
        <p:spPr>
          <a:xfrm>
            <a:off x="0" y="0"/>
            <a:ext cx="9342304" cy="6858000"/>
          </a:xfrm>
          <a:prstGeom prst="rect">
            <a:avLst/>
          </a:prstGeom>
        </p:spPr>
      </p:pic>
    </p:spTree>
    <p:extLst>
      <p:ext uri="{BB962C8B-B14F-4D97-AF65-F5344CB8AC3E}">
        <p14:creationId xmlns:p14="http://schemas.microsoft.com/office/powerpoint/2010/main" val="2313003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4">
            <a:extLst>
              <a:ext uri="{FF2B5EF4-FFF2-40B4-BE49-F238E27FC236}">
                <a16:creationId xmlns:a16="http://schemas.microsoft.com/office/drawing/2014/main" id="{B4ABF4BF-BDF5-44DB-B733-D6C872D8B2E8}"/>
              </a:ext>
            </a:extLst>
          </p:cNvPr>
          <p:cNvPicPr/>
          <p:nvPr/>
        </p:nvPicPr>
        <p:blipFill>
          <a:blip r:embed="rId2" cstate="print"/>
          <a:stretch>
            <a:fillRect/>
          </a:stretch>
        </p:blipFill>
        <p:spPr>
          <a:xfrm>
            <a:off x="0" y="-1"/>
            <a:ext cx="9144000" cy="6858001"/>
          </a:xfrm>
          <a:prstGeom prst="rect">
            <a:avLst/>
          </a:prstGeom>
        </p:spPr>
      </p:pic>
    </p:spTree>
    <p:extLst>
      <p:ext uri="{BB962C8B-B14F-4D97-AF65-F5344CB8AC3E}">
        <p14:creationId xmlns:p14="http://schemas.microsoft.com/office/powerpoint/2010/main" val="2393548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5">
            <a:extLst>
              <a:ext uri="{FF2B5EF4-FFF2-40B4-BE49-F238E27FC236}">
                <a16:creationId xmlns:a16="http://schemas.microsoft.com/office/drawing/2014/main" id="{FFF57710-284A-476C-A71E-0166D556F1F9}"/>
              </a:ext>
            </a:extLst>
          </p:cNvPr>
          <p:cNvPicPr/>
          <p:nvPr/>
        </p:nvPicPr>
        <p:blipFill>
          <a:blip r:embed="rId2" cstate="print"/>
          <a:stretch>
            <a:fillRect/>
          </a:stretch>
        </p:blipFill>
        <p:spPr>
          <a:xfrm>
            <a:off x="0" y="-1"/>
            <a:ext cx="9066882" cy="6858001"/>
          </a:xfrm>
          <a:prstGeom prst="rect">
            <a:avLst/>
          </a:prstGeom>
        </p:spPr>
      </p:pic>
    </p:spTree>
    <p:extLst>
      <p:ext uri="{BB962C8B-B14F-4D97-AF65-F5344CB8AC3E}">
        <p14:creationId xmlns:p14="http://schemas.microsoft.com/office/powerpoint/2010/main" val="361480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6">
            <a:extLst>
              <a:ext uri="{FF2B5EF4-FFF2-40B4-BE49-F238E27FC236}">
                <a16:creationId xmlns:a16="http://schemas.microsoft.com/office/drawing/2014/main" id="{3295DA20-869B-45B0-BBB7-C979AD18039F}"/>
              </a:ext>
            </a:extLst>
          </p:cNvPr>
          <p:cNvPicPr/>
          <p:nvPr/>
        </p:nvPicPr>
        <p:blipFill>
          <a:blip r:embed="rId2" cstate="print"/>
          <a:stretch>
            <a:fillRect/>
          </a:stretch>
        </p:blipFill>
        <p:spPr>
          <a:xfrm>
            <a:off x="0" y="0"/>
            <a:ext cx="9235440" cy="6858000"/>
          </a:xfrm>
          <a:prstGeom prst="rect">
            <a:avLst/>
          </a:prstGeom>
        </p:spPr>
      </p:pic>
    </p:spTree>
    <p:extLst>
      <p:ext uri="{BB962C8B-B14F-4D97-AF65-F5344CB8AC3E}">
        <p14:creationId xmlns:p14="http://schemas.microsoft.com/office/powerpoint/2010/main" val="441927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7">
            <a:extLst>
              <a:ext uri="{FF2B5EF4-FFF2-40B4-BE49-F238E27FC236}">
                <a16:creationId xmlns:a16="http://schemas.microsoft.com/office/drawing/2014/main" id="{BA750ABB-D39A-47A5-A93C-DFA25D46C1F1}"/>
              </a:ext>
            </a:extLst>
          </p:cNvPr>
          <p:cNvPicPr/>
          <p:nvPr/>
        </p:nvPicPr>
        <p:blipFill>
          <a:blip r:embed="rId2" cstate="print"/>
          <a:stretch>
            <a:fillRect/>
          </a:stretch>
        </p:blipFill>
        <p:spPr>
          <a:xfrm>
            <a:off x="34290" y="0"/>
            <a:ext cx="9109710" cy="6858000"/>
          </a:xfrm>
          <a:prstGeom prst="rect">
            <a:avLst/>
          </a:prstGeom>
        </p:spPr>
      </p:pic>
    </p:spTree>
    <p:extLst>
      <p:ext uri="{BB962C8B-B14F-4D97-AF65-F5344CB8AC3E}">
        <p14:creationId xmlns:p14="http://schemas.microsoft.com/office/powerpoint/2010/main" val="1831150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8">
            <a:extLst>
              <a:ext uri="{FF2B5EF4-FFF2-40B4-BE49-F238E27FC236}">
                <a16:creationId xmlns:a16="http://schemas.microsoft.com/office/drawing/2014/main" id="{3EC56768-11FA-48DE-8C1A-12F79B75A926}"/>
              </a:ext>
            </a:extLst>
          </p:cNvPr>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4105242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B6AB1ED-D5CF-4597-A78B-EB708A741BF8}"/>
              </a:ext>
            </a:extLst>
          </p:cNvPr>
          <p:cNvPicPr>
            <a:picLocks noChangeAspect="1"/>
          </p:cNvPicPr>
          <p:nvPr/>
        </p:nvPicPr>
        <p:blipFill>
          <a:blip r:embed="rId2"/>
          <a:stretch>
            <a:fillRect/>
          </a:stretch>
        </p:blipFill>
        <p:spPr>
          <a:xfrm>
            <a:off x="0" y="0"/>
            <a:ext cx="9246742" cy="6858000"/>
          </a:xfrm>
          <a:prstGeom prst="rect">
            <a:avLst/>
          </a:prstGeom>
        </p:spPr>
      </p:pic>
    </p:spTree>
    <p:extLst>
      <p:ext uri="{BB962C8B-B14F-4D97-AF65-F5344CB8AC3E}">
        <p14:creationId xmlns:p14="http://schemas.microsoft.com/office/powerpoint/2010/main" val="4056565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790" y="150074"/>
            <a:ext cx="6347713" cy="566822"/>
          </a:xfrm>
          <a:prstGeom prst="rect">
            <a:avLst/>
          </a:prstGeom>
        </p:spPr>
        <p:txBody>
          <a:bodyPr vert="horz" wrap="square" lIns="0" tIns="12700" rIns="0" bIns="0" rtlCol="0">
            <a:spAutoFit/>
          </a:bodyPr>
          <a:lstStyle/>
          <a:p>
            <a:pPr marL="19050">
              <a:lnSpc>
                <a:spcPct val="100000"/>
              </a:lnSpc>
              <a:spcBef>
                <a:spcPts val="100"/>
              </a:spcBef>
            </a:pPr>
            <a:r>
              <a:rPr lang="es-ES" spc="-95" dirty="0"/>
              <a:t>Definición</a:t>
            </a:r>
            <a:endParaRPr spc="-95" dirty="0"/>
          </a:p>
        </p:txBody>
      </p:sp>
      <p:sp>
        <p:nvSpPr>
          <p:cNvPr id="3" name="object 3"/>
          <p:cNvSpPr txBox="1"/>
          <p:nvPr/>
        </p:nvSpPr>
        <p:spPr>
          <a:xfrm>
            <a:off x="236307" y="1411604"/>
            <a:ext cx="8465904" cy="4729500"/>
          </a:xfrm>
          <a:prstGeom prst="rect">
            <a:avLst/>
          </a:prstGeom>
        </p:spPr>
        <p:txBody>
          <a:bodyPr vert="horz" wrap="square" lIns="0" tIns="12700" rIns="0" bIns="0" rtlCol="0">
            <a:spAutoFit/>
          </a:bodyPr>
          <a:lstStyle/>
          <a:p>
            <a:pPr marL="1212215">
              <a:lnSpc>
                <a:spcPct val="100000"/>
              </a:lnSpc>
              <a:spcBef>
                <a:spcPts val="100"/>
              </a:spcBef>
            </a:pPr>
            <a:endParaRPr lang="es-ES" sz="2700" b="1" spc="5" dirty="0">
              <a:latin typeface="Calibri"/>
              <a:cs typeface="Calibri"/>
            </a:endParaRPr>
          </a:p>
          <a:p>
            <a:pPr marL="1212215">
              <a:lnSpc>
                <a:spcPct val="100000"/>
              </a:lnSpc>
              <a:spcBef>
                <a:spcPts val="100"/>
              </a:spcBef>
            </a:pPr>
            <a:endParaRPr lang="es-ES" sz="2700" b="1" spc="5" dirty="0">
              <a:latin typeface="Calibri"/>
              <a:cs typeface="Calibri"/>
            </a:endParaRPr>
          </a:p>
          <a:p>
            <a:pPr marL="1212215">
              <a:lnSpc>
                <a:spcPct val="100000"/>
              </a:lnSpc>
              <a:spcBef>
                <a:spcPts val="100"/>
              </a:spcBef>
            </a:pPr>
            <a:endParaRPr lang="es-ES" sz="2700" b="1" spc="5" dirty="0">
              <a:latin typeface="Calibri"/>
              <a:cs typeface="Calibri"/>
            </a:endParaRPr>
          </a:p>
          <a:p>
            <a:pPr marL="1212215">
              <a:lnSpc>
                <a:spcPct val="100000"/>
              </a:lnSpc>
              <a:spcBef>
                <a:spcPts val="100"/>
              </a:spcBef>
            </a:pPr>
            <a:endParaRPr sz="2700" dirty="0">
              <a:latin typeface="Calibri"/>
              <a:cs typeface="Calibri"/>
            </a:endParaRPr>
          </a:p>
          <a:p>
            <a:pPr algn="just"/>
            <a:r>
              <a:rPr lang="es-ES" sz="2800" dirty="0">
                <a:latin typeface="Inter"/>
              </a:rPr>
              <a:t>La </a:t>
            </a:r>
            <a:r>
              <a:rPr lang="es-ES" sz="2800" b="1" i="1" dirty="0">
                <a:latin typeface="Inter"/>
              </a:rPr>
              <a:t>Cinta de Opciones</a:t>
            </a:r>
            <a:r>
              <a:rPr lang="es-ES" sz="2800" dirty="0">
                <a:latin typeface="Inter"/>
              </a:rPr>
              <a:t> es uno de los elementos más importantes de Excel, ya que contiene todas las opciones, funciones y utilidades que nos ofrece Excel.</a:t>
            </a:r>
          </a:p>
          <a:p>
            <a:pPr algn="just"/>
            <a:r>
              <a:rPr lang="es-ES" sz="2800" dirty="0">
                <a:latin typeface="Inter"/>
              </a:rPr>
              <a:t>La </a:t>
            </a:r>
            <a:r>
              <a:rPr lang="es-ES" sz="2800" b="1" i="1" dirty="0">
                <a:latin typeface="Inter"/>
              </a:rPr>
              <a:t>cinta de opciones</a:t>
            </a:r>
            <a:r>
              <a:rPr lang="es-ES" sz="2800" dirty="0">
                <a:latin typeface="Inter"/>
              </a:rPr>
              <a:t> es la base funcional de la </a:t>
            </a:r>
            <a:r>
              <a:rPr lang="es-ES" sz="2800" i="1" u="sng" dirty="0">
                <a:latin typeface="Inter"/>
                <a:hlinkClick r:id="rId2">
                  <a:extLst>
                    <a:ext uri="{A12FA001-AC4F-418D-AE19-62706E023703}">
                      <ahyp:hlinkClr xmlns:ahyp="http://schemas.microsoft.com/office/drawing/2018/hyperlinkcolor" val="tx"/>
                    </a:ext>
                  </a:extLst>
                </a:hlinkClick>
              </a:rPr>
              <a:t>interfaz</a:t>
            </a:r>
            <a:r>
              <a:rPr lang="es-ES" sz="2800" dirty="0">
                <a:latin typeface="Inter"/>
              </a:rPr>
              <a:t> gráfica de</a:t>
            </a:r>
            <a:r>
              <a:rPr lang="es-ES" sz="2800" i="1" dirty="0">
                <a:latin typeface="Inter"/>
              </a:rPr>
              <a:t> </a:t>
            </a:r>
            <a:r>
              <a:rPr lang="es-ES" sz="2800" i="1" u="sng" dirty="0">
                <a:latin typeface="Inter"/>
                <a:hlinkClick r:id="rId3">
                  <a:extLst>
                    <a:ext uri="{A12FA001-AC4F-418D-AE19-62706E023703}">
                      <ahyp:hlinkClr xmlns:ahyp="http://schemas.microsoft.com/office/drawing/2018/hyperlinkcolor" val="tx"/>
                    </a:ext>
                  </a:extLst>
                </a:hlinkClick>
              </a:rPr>
              <a:t>Microsoft Excel</a:t>
            </a:r>
            <a:r>
              <a:rPr lang="es-ES" sz="2800" dirty="0">
                <a:latin typeface="Inter"/>
              </a:rPr>
              <a:t> y se ubica en la parte superior de la ventana, debajo de la </a:t>
            </a:r>
            <a:r>
              <a:rPr lang="es-ES" sz="2800" b="1" i="1" dirty="0">
                <a:latin typeface="Inter"/>
              </a:rPr>
              <a:t>barra de título</a:t>
            </a:r>
            <a:r>
              <a:rPr lang="es-ES" sz="2800" dirty="0">
                <a:latin typeface="Inter"/>
              </a:rPr>
              <a:t> y sobre la </a:t>
            </a:r>
            <a:r>
              <a:rPr lang="es-ES" sz="2800" b="1" i="1" dirty="0">
                <a:latin typeface="Inter"/>
              </a:rPr>
              <a:t>barra de fórmulas.</a:t>
            </a:r>
            <a:endParaRPr lang="es-ES" sz="2800" dirty="0">
              <a:latin typeface="Inter"/>
            </a:endParaRPr>
          </a:p>
        </p:txBody>
      </p:sp>
      <p:pic>
        <p:nvPicPr>
          <p:cNvPr id="8" name="Imagen 7">
            <a:extLst>
              <a:ext uri="{FF2B5EF4-FFF2-40B4-BE49-F238E27FC236}">
                <a16:creationId xmlns:a16="http://schemas.microsoft.com/office/drawing/2014/main" id="{4FCA8CDB-37C4-43EA-B9A3-BB5757BA7534}"/>
              </a:ext>
            </a:extLst>
          </p:cNvPr>
          <p:cNvPicPr>
            <a:picLocks noChangeAspect="1"/>
          </p:cNvPicPr>
          <p:nvPr/>
        </p:nvPicPr>
        <p:blipFill>
          <a:blip r:embed="rId4"/>
          <a:stretch>
            <a:fillRect/>
          </a:stretch>
        </p:blipFill>
        <p:spPr>
          <a:xfrm>
            <a:off x="112456" y="918444"/>
            <a:ext cx="8959625" cy="178119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29B6CBD-AFEF-4BF2-BFCE-EE9443A5A466}"/>
              </a:ext>
            </a:extLst>
          </p:cNvPr>
          <p:cNvSpPr txBox="1"/>
          <p:nvPr/>
        </p:nvSpPr>
        <p:spPr>
          <a:xfrm>
            <a:off x="94608" y="5697136"/>
            <a:ext cx="5464366" cy="923330"/>
          </a:xfrm>
          <a:prstGeom prst="rect">
            <a:avLst/>
          </a:prstGeom>
          <a:noFill/>
        </p:spPr>
        <p:txBody>
          <a:bodyPr wrap="square" rtlCol="0">
            <a:spAutoFit/>
          </a:bodyPr>
          <a:lstStyle/>
          <a:p>
            <a:r>
              <a:rPr lang="es-ES" dirty="0"/>
              <a:t>Seminarista: León </a:t>
            </a:r>
            <a:r>
              <a:rPr lang="es-ES" dirty="0" err="1"/>
              <a:t>Dario</a:t>
            </a:r>
            <a:r>
              <a:rPr lang="es-ES" dirty="0"/>
              <a:t> Amariles Celis</a:t>
            </a:r>
          </a:p>
          <a:p>
            <a:r>
              <a:rPr lang="es-ES" dirty="0"/>
              <a:t>Especialista en informática </a:t>
            </a:r>
          </a:p>
          <a:p>
            <a:r>
              <a:rPr lang="es-ES" dirty="0"/>
              <a:t>Magister en administración.</a:t>
            </a:r>
          </a:p>
        </p:txBody>
      </p:sp>
      <p:pic>
        <p:nvPicPr>
          <p:cNvPr id="6" name="Imagen 5">
            <a:extLst>
              <a:ext uri="{FF2B5EF4-FFF2-40B4-BE49-F238E27FC236}">
                <a16:creationId xmlns:a16="http://schemas.microsoft.com/office/drawing/2014/main" id="{32F3A8A9-3C38-4766-80A5-6842D1AFA33E}"/>
              </a:ext>
            </a:extLst>
          </p:cNvPr>
          <p:cNvPicPr>
            <a:picLocks noChangeAspect="1"/>
          </p:cNvPicPr>
          <p:nvPr/>
        </p:nvPicPr>
        <p:blipFill>
          <a:blip r:embed="rId2"/>
          <a:stretch>
            <a:fillRect/>
          </a:stretch>
        </p:blipFill>
        <p:spPr>
          <a:xfrm>
            <a:off x="0" y="0"/>
            <a:ext cx="765810" cy="765810"/>
          </a:xfrm>
          <a:prstGeom prst="rect">
            <a:avLst/>
          </a:prstGeom>
        </p:spPr>
      </p:pic>
      <p:pic>
        <p:nvPicPr>
          <p:cNvPr id="11" name="Imagen 10">
            <a:extLst>
              <a:ext uri="{FF2B5EF4-FFF2-40B4-BE49-F238E27FC236}">
                <a16:creationId xmlns:a16="http://schemas.microsoft.com/office/drawing/2014/main" id="{FB0827D3-798E-47BB-8005-B74A83D827BE}"/>
              </a:ext>
            </a:extLst>
          </p:cNvPr>
          <p:cNvPicPr>
            <a:picLocks noChangeAspect="1"/>
          </p:cNvPicPr>
          <p:nvPr/>
        </p:nvPicPr>
        <p:blipFill>
          <a:blip r:embed="rId3"/>
          <a:stretch>
            <a:fillRect/>
          </a:stretch>
        </p:blipFill>
        <p:spPr>
          <a:xfrm>
            <a:off x="8415921" y="6080760"/>
            <a:ext cx="785597" cy="777240"/>
          </a:xfrm>
          <a:prstGeom prst="rect">
            <a:avLst/>
          </a:prstGeom>
        </p:spPr>
      </p:pic>
      <p:sp>
        <p:nvSpPr>
          <p:cNvPr id="5" name="Título 4">
            <a:extLst>
              <a:ext uri="{FF2B5EF4-FFF2-40B4-BE49-F238E27FC236}">
                <a16:creationId xmlns:a16="http://schemas.microsoft.com/office/drawing/2014/main" id="{09C32838-9738-4CF8-A7ED-D32AC37D575B}"/>
              </a:ext>
            </a:extLst>
          </p:cNvPr>
          <p:cNvSpPr>
            <a:spLocks noGrp="1"/>
          </p:cNvSpPr>
          <p:nvPr>
            <p:ph type="ctrTitle"/>
          </p:nvPr>
        </p:nvSpPr>
        <p:spPr>
          <a:xfrm>
            <a:off x="1027854" y="237534"/>
            <a:ext cx="5826719" cy="923330"/>
          </a:xfrm>
        </p:spPr>
        <p:txBody>
          <a:bodyPr/>
          <a:lstStyle/>
          <a:p>
            <a:pPr algn="ctr"/>
            <a:r>
              <a:rPr lang="es-ES" dirty="0"/>
              <a:t>Agenda</a:t>
            </a:r>
          </a:p>
        </p:txBody>
      </p:sp>
      <p:sp>
        <p:nvSpPr>
          <p:cNvPr id="8" name="CuadroTexto 7">
            <a:extLst>
              <a:ext uri="{FF2B5EF4-FFF2-40B4-BE49-F238E27FC236}">
                <a16:creationId xmlns:a16="http://schemas.microsoft.com/office/drawing/2014/main" id="{CFEE3321-6AA5-4F75-8E42-A2CD1E728604}"/>
              </a:ext>
            </a:extLst>
          </p:cNvPr>
          <p:cNvSpPr txBox="1"/>
          <p:nvPr/>
        </p:nvSpPr>
        <p:spPr>
          <a:xfrm>
            <a:off x="849433" y="1616703"/>
            <a:ext cx="6671249" cy="4247317"/>
          </a:xfrm>
          <a:prstGeom prst="rect">
            <a:avLst/>
          </a:prstGeom>
          <a:noFill/>
        </p:spPr>
        <p:txBody>
          <a:bodyPr wrap="square" rtlCol="0">
            <a:spAutoFit/>
          </a:bodyPr>
          <a:lstStyle/>
          <a:p>
            <a:pPr marL="342900" indent="-342900">
              <a:buAutoNum type="arabicPeriod"/>
            </a:pPr>
            <a:r>
              <a:rPr lang="es-ES" dirty="0"/>
              <a:t>Dia 24/Octubre/2025</a:t>
            </a:r>
          </a:p>
          <a:p>
            <a:pPr marL="342900" indent="-342900" algn="just">
              <a:buAutoNum type="arabicPeriod"/>
            </a:pPr>
            <a:endParaRPr lang="es-ES" dirty="0"/>
          </a:p>
          <a:p>
            <a:pPr algn="just"/>
            <a:r>
              <a:rPr lang="es-ES" dirty="0"/>
              <a:t>Interfaz y organización de la hoja de cálculo.</a:t>
            </a:r>
          </a:p>
          <a:p>
            <a:pPr algn="just"/>
            <a:r>
              <a:rPr lang="es-ES" dirty="0"/>
              <a:t>Tipos de datos: texto, números, monea, fecha, porcentaje.</a:t>
            </a:r>
          </a:p>
          <a:p>
            <a:pPr algn="just"/>
            <a:r>
              <a:rPr lang="es-ES" dirty="0"/>
              <a:t>Formato de celdas y tablas para informes claros.</a:t>
            </a:r>
          </a:p>
          <a:p>
            <a:pPr algn="just"/>
            <a:endParaRPr lang="es-ES" dirty="0"/>
          </a:p>
          <a:p>
            <a:pPr algn="just"/>
            <a:r>
              <a:rPr lang="es-ES" dirty="0"/>
              <a:t>Fórmulas y Funciones Básicas </a:t>
            </a:r>
          </a:p>
          <a:p>
            <a:pPr algn="just"/>
            <a:r>
              <a:rPr lang="es-ES" dirty="0"/>
              <a:t>Operaciones matemáticas simples.</a:t>
            </a:r>
          </a:p>
          <a:p>
            <a:pPr algn="just"/>
            <a:r>
              <a:rPr lang="es-ES" dirty="0"/>
              <a:t>Funciones básicas: SUMA, PROMEDIO, MIN, MAX, CONTAR, CONTARA</a:t>
            </a:r>
          </a:p>
          <a:p>
            <a:pPr algn="just"/>
            <a:endParaRPr lang="es-ES" dirty="0"/>
          </a:p>
          <a:p>
            <a:pPr algn="just"/>
            <a:r>
              <a:rPr lang="es-ES" dirty="0"/>
              <a:t>Ejercicios prácticos: registro de gastos con gráficos.</a:t>
            </a:r>
          </a:p>
          <a:p>
            <a:pPr algn="just"/>
            <a:r>
              <a:rPr lang="es-ES" dirty="0"/>
              <a:t>Registro de notas de estudiantes aplicando funciones básicas.</a:t>
            </a:r>
          </a:p>
          <a:p>
            <a:endParaRPr lang="es-ES" dirty="0"/>
          </a:p>
          <a:p>
            <a:endParaRPr lang="es-ES" dirty="0"/>
          </a:p>
        </p:txBody>
      </p:sp>
    </p:spTree>
    <p:extLst>
      <p:ext uri="{BB962C8B-B14F-4D97-AF65-F5344CB8AC3E}">
        <p14:creationId xmlns:p14="http://schemas.microsoft.com/office/powerpoint/2010/main" val="365902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33350" y="212130"/>
            <a:ext cx="8558372" cy="1120820"/>
          </a:xfrm>
          <a:prstGeom prst="rect">
            <a:avLst/>
          </a:prstGeom>
        </p:spPr>
        <p:txBody>
          <a:bodyPr vert="horz" wrap="square" lIns="0" tIns="12700" rIns="0" bIns="0" rtlCol="0">
            <a:spAutoFit/>
          </a:bodyPr>
          <a:lstStyle/>
          <a:p>
            <a:r>
              <a:rPr lang="es-ES" b="1" dirty="0"/>
              <a:t>PESTAÑAS:</a:t>
            </a:r>
          </a:p>
          <a:p>
            <a:r>
              <a:rPr lang="es-ES" dirty="0"/>
              <a:t>Las pestañas son el primer nivel de agrupamiento que encontramos dentro de la cinta de opciones. Son los botones de acceso mediante los cuales se clasifican cada una de las herramientas de Excel.</a:t>
            </a:r>
          </a:p>
        </p:txBody>
      </p:sp>
      <p:pic>
        <p:nvPicPr>
          <p:cNvPr id="1026" name="Picture 2" descr="https://excelfull.com/excel/wp-content/uploads/2023/02/pstanas.png">
            <a:extLst>
              <a:ext uri="{FF2B5EF4-FFF2-40B4-BE49-F238E27FC236}">
                <a16:creationId xmlns:a16="http://schemas.microsoft.com/office/drawing/2014/main" id="{DF8FDCCA-7E4A-4452-86AF-72C636E9F2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471186"/>
            <a:ext cx="8877300" cy="1552575"/>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3">
            <a:extLst>
              <a:ext uri="{FF2B5EF4-FFF2-40B4-BE49-F238E27FC236}">
                <a16:creationId xmlns:a16="http://schemas.microsoft.com/office/drawing/2014/main" id="{1A58E1E7-0ED2-4AF9-A90C-33D1DD81FA9B}"/>
              </a:ext>
            </a:extLst>
          </p:cNvPr>
          <p:cNvSpPr txBox="1"/>
          <p:nvPr/>
        </p:nvSpPr>
        <p:spPr>
          <a:xfrm>
            <a:off x="285750" y="3177206"/>
            <a:ext cx="8405972" cy="3613810"/>
          </a:xfrm>
          <a:prstGeom prst="rect">
            <a:avLst/>
          </a:prstGeom>
        </p:spPr>
        <p:txBody>
          <a:bodyPr vert="horz" wrap="square" lIns="0" tIns="12700" rIns="0" bIns="0" rtlCol="0">
            <a:spAutoFit/>
          </a:bodyPr>
          <a:lstStyle/>
          <a:p>
            <a:r>
              <a:rPr lang="es-ES" b="1" dirty="0"/>
              <a:t>Archivo:</a:t>
            </a:r>
            <a:r>
              <a:rPr lang="es-ES" dirty="0"/>
              <a:t> acciones que puedes realizar sobre el documento en el que estás trabajando, como Guardar, Proteger, Imprimir o Crear uno Nuevo.</a:t>
            </a:r>
          </a:p>
          <a:p>
            <a:endParaRPr lang="es-ES" dirty="0"/>
          </a:p>
          <a:p>
            <a:r>
              <a:rPr lang="es-ES" b="1" dirty="0"/>
              <a:t>Inicio:</a:t>
            </a:r>
            <a:r>
              <a:rPr lang="es-ES" dirty="0"/>
              <a:t> aquí están las funciones más utilizadas, pues incluye los comandos para dar formato y editar las hojas, como Fuente, Alineación, Formato de números, Estilos, etc.</a:t>
            </a:r>
          </a:p>
          <a:p>
            <a:endParaRPr lang="es-ES" dirty="0"/>
          </a:p>
          <a:p>
            <a:r>
              <a:rPr lang="es-ES" b="1" dirty="0"/>
              <a:t>Insertar:</a:t>
            </a:r>
            <a:r>
              <a:rPr lang="es-ES" dirty="0"/>
              <a:t> permite insertar cualquier elemento que se encuentre dentro de algún documento: tablas, gráficos, textos o imágenes.</a:t>
            </a:r>
          </a:p>
          <a:p>
            <a:endParaRPr lang="es-ES" dirty="0"/>
          </a:p>
          <a:p>
            <a:r>
              <a:rPr lang="es-ES" b="1" dirty="0"/>
              <a:t>Opciones de página:</a:t>
            </a:r>
            <a:r>
              <a:rPr lang="es-ES" dirty="0"/>
              <a:t> sirve para configurar el tamaño del tipo de hoja que vas a utilizar, definir márgenes, entre otras cosas más.</a:t>
            </a:r>
          </a:p>
          <a:p>
            <a:r>
              <a:rPr lang="es-ES" dirty="0"/>
              <a:t>.</a:t>
            </a:r>
          </a:p>
        </p:txBody>
      </p:sp>
    </p:spTree>
    <p:extLst>
      <p:ext uri="{BB962C8B-B14F-4D97-AF65-F5344CB8AC3E}">
        <p14:creationId xmlns:p14="http://schemas.microsoft.com/office/powerpoint/2010/main" val="1527257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1A58E1E7-0ED2-4AF9-A90C-33D1DD81FA9B}"/>
              </a:ext>
            </a:extLst>
          </p:cNvPr>
          <p:cNvSpPr txBox="1"/>
          <p:nvPr/>
        </p:nvSpPr>
        <p:spPr>
          <a:xfrm>
            <a:off x="357669" y="1969654"/>
            <a:ext cx="8036318" cy="4167808"/>
          </a:xfrm>
          <a:prstGeom prst="rect">
            <a:avLst/>
          </a:prstGeom>
        </p:spPr>
        <p:txBody>
          <a:bodyPr vert="horz" wrap="square" lIns="0" tIns="12700" rIns="0" bIns="0" rtlCol="0">
            <a:spAutoFit/>
          </a:bodyPr>
          <a:lstStyle/>
          <a:p>
            <a:r>
              <a:rPr lang="es-ES" b="1" dirty="0"/>
              <a:t>Fórmulas:</a:t>
            </a:r>
            <a:r>
              <a:rPr lang="es-ES" dirty="0"/>
              <a:t> encontrarás comandos como Insertar función y Autosuma.</a:t>
            </a:r>
          </a:p>
          <a:p>
            <a:r>
              <a:rPr lang="es-ES" b="1" dirty="0"/>
              <a:t>Datos:</a:t>
            </a:r>
            <a:r>
              <a:rPr lang="es-ES" dirty="0"/>
              <a:t> permite obtener datos de información externa (un archivo Excel, de texto, XML), también Ordenar y Filtrar la información.</a:t>
            </a:r>
          </a:p>
          <a:p>
            <a:endParaRPr lang="es-ES" dirty="0"/>
          </a:p>
          <a:p>
            <a:r>
              <a:rPr lang="es-ES" b="1" dirty="0"/>
              <a:t>Revisar:</a:t>
            </a:r>
            <a:r>
              <a:rPr lang="es-ES" dirty="0"/>
              <a:t> podrás revisar la ortografía y gramática, buscar sinónimos y traducir. La ficha Revisar permite proteger las hojas de cálculo y libros de trabajo mediante contraseñas.</a:t>
            </a:r>
          </a:p>
          <a:p>
            <a:endParaRPr lang="es-ES" dirty="0"/>
          </a:p>
          <a:p>
            <a:r>
              <a:rPr lang="es-ES" b="1" dirty="0"/>
              <a:t>Vista:</a:t>
            </a:r>
            <a:r>
              <a:rPr lang="es-ES" dirty="0"/>
              <a:t> se encarga de cambiar la forma en la que se ve tu hoja de trabajo, ocultar Encabezados, Líneas de cuadriculas, Barra de Fórmulas, etc.</a:t>
            </a:r>
          </a:p>
          <a:p>
            <a:endParaRPr lang="es-ES" dirty="0"/>
          </a:p>
          <a:p>
            <a:r>
              <a:rPr lang="es-ES" b="1" dirty="0"/>
              <a:t>Ayuda:</a:t>
            </a:r>
            <a:r>
              <a:rPr lang="es-ES" dirty="0"/>
              <a:t> responde preguntas y ofrece consejos, de hecho, es un </a:t>
            </a:r>
            <a:r>
              <a:rPr lang="es-ES" dirty="0" err="1"/>
              <a:t>mininavegador</a:t>
            </a:r>
            <a:r>
              <a:rPr lang="es-ES" dirty="0"/>
              <a:t> que solo busca información relacionada con Excel.</a:t>
            </a:r>
          </a:p>
          <a:p>
            <a:endParaRPr lang="es-ES" dirty="0"/>
          </a:p>
          <a:p>
            <a:endParaRPr lang="es-ES" dirty="0"/>
          </a:p>
        </p:txBody>
      </p:sp>
      <p:pic>
        <p:nvPicPr>
          <p:cNvPr id="5" name="Picture 2" descr="https://excelfull.com/excel/wp-content/uploads/2023/02/pstanas.png">
            <a:extLst>
              <a:ext uri="{FF2B5EF4-FFF2-40B4-BE49-F238E27FC236}">
                <a16:creationId xmlns:a16="http://schemas.microsoft.com/office/drawing/2014/main" id="{BF2FC75A-7695-4C8E-B7C3-C767B07EE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92" y="352868"/>
            <a:ext cx="8157895" cy="1426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518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274221F0-1C2C-4D90-8D73-9F2A37F554B2}"/>
              </a:ext>
            </a:extLst>
          </p:cNvPr>
          <p:cNvPicPr>
            <a:picLocks noChangeAspect="1"/>
          </p:cNvPicPr>
          <p:nvPr/>
        </p:nvPicPr>
        <p:blipFill>
          <a:blip r:embed="rId2"/>
          <a:stretch>
            <a:fillRect/>
          </a:stretch>
        </p:blipFill>
        <p:spPr>
          <a:xfrm>
            <a:off x="0" y="-24898"/>
            <a:ext cx="9144000" cy="6858000"/>
          </a:xfrm>
          <a:prstGeom prst="rect">
            <a:avLst/>
          </a:prstGeom>
        </p:spPr>
      </p:pic>
      <p:sp>
        <p:nvSpPr>
          <p:cNvPr id="3" name="Content Placeholder 2"/>
          <p:cNvSpPr>
            <a:spLocks noGrp="1"/>
          </p:cNvSpPr>
          <p:nvPr>
            <p:ph idx="1"/>
          </p:nvPr>
        </p:nvSpPr>
        <p:spPr>
          <a:xfrm>
            <a:off x="3948700" y="5687534"/>
            <a:ext cx="4958994" cy="1381086"/>
          </a:xfrm>
        </p:spPr>
        <p:txBody>
          <a:bodyPr>
            <a:normAutofit/>
          </a:bodyPr>
          <a:lstStyle/>
          <a:p>
            <a:r>
              <a:rPr sz="2000" dirty="0"/>
              <a:t>Excel </a:t>
            </a:r>
            <a:r>
              <a:rPr sz="2000" dirty="0" err="1"/>
              <a:t>permite</a:t>
            </a:r>
            <a:r>
              <a:rPr sz="2000" dirty="0"/>
              <a:t> </a:t>
            </a:r>
            <a:r>
              <a:rPr sz="2000" dirty="0" err="1"/>
              <a:t>trabajar</a:t>
            </a:r>
            <a:r>
              <a:rPr sz="2000" dirty="0"/>
              <a:t> con </a:t>
            </a:r>
            <a:r>
              <a:rPr sz="2000" dirty="0" err="1"/>
              <a:t>distintos</a:t>
            </a:r>
            <a:r>
              <a:rPr sz="2000" dirty="0"/>
              <a:t> </a:t>
            </a:r>
            <a:r>
              <a:rPr sz="2000" dirty="0" err="1"/>
              <a:t>tipos</a:t>
            </a:r>
            <a:r>
              <a:rPr sz="2000" dirty="0"/>
              <a:t> de </a:t>
            </a:r>
            <a:r>
              <a:rPr sz="2000" dirty="0" err="1"/>
              <a:t>datos</a:t>
            </a:r>
            <a:r>
              <a:rPr sz="2000" dirty="0"/>
              <a:t> que </a:t>
            </a:r>
            <a:r>
              <a:rPr sz="2000" dirty="0" err="1"/>
              <a:t>facilitan</a:t>
            </a:r>
            <a:r>
              <a:rPr sz="2000" dirty="0"/>
              <a:t> el </a:t>
            </a:r>
            <a:r>
              <a:rPr sz="2000" dirty="0" err="1"/>
              <a:t>análisis</a:t>
            </a:r>
            <a:r>
              <a:rPr sz="2000" dirty="0"/>
              <a:t> y la </a:t>
            </a:r>
            <a:r>
              <a:rPr sz="2000" dirty="0" err="1"/>
              <a:t>organización</a:t>
            </a:r>
            <a:r>
              <a:rPr sz="2000" dirty="0"/>
              <a:t> de la </a:t>
            </a:r>
            <a:r>
              <a:rPr sz="2000" dirty="0" err="1"/>
              <a:t>información</a:t>
            </a:r>
            <a:r>
              <a:rPr sz="2000"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150689"/>
            <a:ext cx="6347713" cy="1320800"/>
          </a:xfrm>
        </p:spPr>
        <p:txBody>
          <a:bodyPr/>
          <a:lstStyle/>
          <a:p>
            <a:r>
              <a:rPr dirty="0" err="1"/>
              <a:t>Texto</a:t>
            </a:r>
            <a:endParaRPr dirty="0"/>
          </a:p>
        </p:txBody>
      </p:sp>
      <p:sp>
        <p:nvSpPr>
          <p:cNvPr id="3" name="Content Placeholder 2"/>
          <p:cNvSpPr>
            <a:spLocks noGrp="1"/>
          </p:cNvSpPr>
          <p:nvPr>
            <p:ph idx="1"/>
          </p:nvPr>
        </p:nvSpPr>
        <p:spPr>
          <a:xfrm>
            <a:off x="609597" y="944083"/>
            <a:ext cx="6347714" cy="1758021"/>
          </a:xfrm>
        </p:spPr>
        <p:txBody>
          <a:bodyPr/>
          <a:lstStyle/>
          <a:p>
            <a:r>
              <a:rPr dirty="0" err="1"/>
              <a:t>Cualquier</a:t>
            </a:r>
            <a:r>
              <a:rPr dirty="0"/>
              <a:t> </a:t>
            </a:r>
            <a:r>
              <a:rPr dirty="0" err="1"/>
              <a:t>carácter</a:t>
            </a:r>
            <a:r>
              <a:rPr dirty="0"/>
              <a:t> no </a:t>
            </a:r>
            <a:r>
              <a:rPr dirty="0" err="1"/>
              <a:t>numérico</a:t>
            </a:r>
            <a:r>
              <a:rPr dirty="0"/>
              <a:t> </a:t>
            </a:r>
            <a:r>
              <a:rPr dirty="0" err="1"/>
              <a:t>como</a:t>
            </a:r>
            <a:r>
              <a:rPr dirty="0"/>
              <a:t> </a:t>
            </a:r>
            <a:r>
              <a:rPr dirty="0" err="1"/>
              <a:t>letras</a:t>
            </a:r>
            <a:r>
              <a:rPr dirty="0"/>
              <a:t>, </a:t>
            </a:r>
            <a:r>
              <a:rPr dirty="0" err="1"/>
              <a:t>símbolos</a:t>
            </a:r>
            <a:r>
              <a:rPr dirty="0"/>
              <a:t> y </a:t>
            </a:r>
            <a:r>
              <a:rPr dirty="0" err="1"/>
              <a:t>números</a:t>
            </a:r>
            <a:r>
              <a:rPr dirty="0"/>
              <a:t> que se </a:t>
            </a:r>
            <a:r>
              <a:rPr dirty="0" err="1"/>
              <a:t>tratan</a:t>
            </a:r>
            <a:r>
              <a:rPr dirty="0"/>
              <a:t> </a:t>
            </a:r>
            <a:r>
              <a:rPr dirty="0" err="1"/>
              <a:t>como</a:t>
            </a:r>
            <a:r>
              <a:rPr dirty="0"/>
              <a:t> </a:t>
            </a:r>
            <a:r>
              <a:rPr dirty="0" err="1"/>
              <a:t>texto</a:t>
            </a:r>
            <a:r>
              <a:rPr dirty="0"/>
              <a:t>.</a:t>
            </a:r>
            <a:endParaRPr lang="es-ES" dirty="0"/>
          </a:p>
          <a:p>
            <a:r>
              <a:rPr dirty="0"/>
              <a:t>Por </a:t>
            </a:r>
            <a:r>
              <a:rPr dirty="0" err="1"/>
              <a:t>defecto</a:t>
            </a:r>
            <a:r>
              <a:rPr dirty="0"/>
              <a:t>, el </a:t>
            </a:r>
            <a:r>
              <a:rPr dirty="0" err="1"/>
              <a:t>texto</a:t>
            </a:r>
            <a:r>
              <a:rPr dirty="0"/>
              <a:t> se </a:t>
            </a:r>
            <a:r>
              <a:rPr dirty="0" err="1"/>
              <a:t>alinea</a:t>
            </a:r>
            <a:r>
              <a:rPr dirty="0"/>
              <a:t> a la </a:t>
            </a:r>
            <a:r>
              <a:rPr dirty="0" err="1"/>
              <a:t>izquierda</a:t>
            </a:r>
            <a:r>
              <a:rPr dirty="0"/>
              <a:t>.</a:t>
            </a:r>
          </a:p>
        </p:txBody>
      </p:sp>
      <p:pic>
        <p:nvPicPr>
          <p:cNvPr id="5" name="Imagen 4">
            <a:extLst>
              <a:ext uri="{FF2B5EF4-FFF2-40B4-BE49-F238E27FC236}">
                <a16:creationId xmlns:a16="http://schemas.microsoft.com/office/drawing/2014/main" id="{8AE993F3-AF11-4C77-982D-D14D12EC3F01}"/>
              </a:ext>
            </a:extLst>
          </p:cNvPr>
          <p:cNvPicPr>
            <a:picLocks noChangeAspect="1"/>
          </p:cNvPicPr>
          <p:nvPr/>
        </p:nvPicPr>
        <p:blipFill>
          <a:blip r:embed="rId2"/>
          <a:stretch>
            <a:fillRect/>
          </a:stretch>
        </p:blipFill>
        <p:spPr>
          <a:xfrm>
            <a:off x="693497" y="2175653"/>
            <a:ext cx="6812750" cy="389637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518" y="156965"/>
            <a:ext cx="6347713" cy="1320800"/>
          </a:xfrm>
        </p:spPr>
        <p:txBody>
          <a:bodyPr/>
          <a:lstStyle/>
          <a:p>
            <a:r>
              <a:rPr dirty="0" err="1"/>
              <a:t>Números</a:t>
            </a:r>
            <a:endParaRPr dirty="0"/>
          </a:p>
        </p:txBody>
      </p:sp>
      <p:sp>
        <p:nvSpPr>
          <p:cNvPr id="3" name="Content Placeholder 2"/>
          <p:cNvSpPr>
            <a:spLocks noGrp="1"/>
          </p:cNvSpPr>
          <p:nvPr>
            <p:ph idx="1"/>
          </p:nvPr>
        </p:nvSpPr>
        <p:spPr>
          <a:xfrm>
            <a:off x="609598" y="910689"/>
            <a:ext cx="6347714" cy="1134153"/>
          </a:xfrm>
        </p:spPr>
        <p:txBody>
          <a:bodyPr>
            <a:normAutofit/>
          </a:bodyPr>
          <a:lstStyle/>
          <a:p>
            <a:r>
              <a:rPr dirty="0" err="1"/>
              <a:t>Datos</a:t>
            </a:r>
            <a:r>
              <a:rPr dirty="0"/>
              <a:t> </a:t>
            </a:r>
            <a:r>
              <a:rPr dirty="0" err="1"/>
              <a:t>numéricos</a:t>
            </a:r>
            <a:r>
              <a:rPr dirty="0"/>
              <a:t> que </a:t>
            </a:r>
            <a:r>
              <a:rPr dirty="0" err="1"/>
              <a:t>incluyen</a:t>
            </a:r>
            <a:r>
              <a:rPr dirty="0"/>
              <a:t> </a:t>
            </a:r>
            <a:r>
              <a:rPr dirty="0" err="1"/>
              <a:t>enteros</a:t>
            </a:r>
            <a:r>
              <a:rPr dirty="0"/>
              <a:t> y </a:t>
            </a:r>
            <a:r>
              <a:rPr dirty="0" err="1"/>
              <a:t>decimales</a:t>
            </a:r>
            <a:r>
              <a:rPr dirty="0"/>
              <a:t>.</a:t>
            </a:r>
          </a:p>
          <a:p>
            <a:r>
              <a:rPr dirty="0"/>
              <a:t>Se </a:t>
            </a:r>
            <a:r>
              <a:rPr dirty="0" err="1"/>
              <a:t>alinean</a:t>
            </a:r>
            <a:r>
              <a:rPr dirty="0"/>
              <a:t> por </a:t>
            </a:r>
            <a:r>
              <a:rPr dirty="0" err="1"/>
              <a:t>defecto</a:t>
            </a:r>
            <a:r>
              <a:rPr dirty="0"/>
              <a:t> a la </a:t>
            </a:r>
            <a:r>
              <a:rPr dirty="0" err="1"/>
              <a:t>derecha</a:t>
            </a:r>
            <a:r>
              <a:rPr dirty="0"/>
              <a:t>.</a:t>
            </a:r>
          </a:p>
        </p:txBody>
      </p:sp>
      <p:pic>
        <p:nvPicPr>
          <p:cNvPr id="4" name="Imagen 3">
            <a:extLst>
              <a:ext uri="{FF2B5EF4-FFF2-40B4-BE49-F238E27FC236}">
                <a16:creationId xmlns:a16="http://schemas.microsoft.com/office/drawing/2014/main" id="{4CB626E4-6599-4A3D-AEED-FB7321007474}"/>
              </a:ext>
            </a:extLst>
          </p:cNvPr>
          <p:cNvPicPr>
            <a:picLocks noChangeAspect="1"/>
          </p:cNvPicPr>
          <p:nvPr/>
        </p:nvPicPr>
        <p:blipFill>
          <a:blip r:embed="rId2"/>
          <a:stretch>
            <a:fillRect/>
          </a:stretch>
        </p:blipFill>
        <p:spPr>
          <a:xfrm>
            <a:off x="681518" y="1881883"/>
            <a:ext cx="6726149" cy="492943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Moneda</a:t>
            </a:r>
          </a:p>
        </p:txBody>
      </p:sp>
      <p:sp>
        <p:nvSpPr>
          <p:cNvPr id="3" name="Content Placeholder 2"/>
          <p:cNvSpPr>
            <a:spLocks noGrp="1"/>
          </p:cNvSpPr>
          <p:nvPr>
            <p:ph idx="1"/>
          </p:nvPr>
        </p:nvSpPr>
        <p:spPr>
          <a:xfrm>
            <a:off x="537679" y="1278849"/>
            <a:ext cx="6347714" cy="1730054"/>
          </a:xfrm>
        </p:spPr>
        <p:txBody>
          <a:bodyPr/>
          <a:lstStyle/>
          <a:p>
            <a:r>
              <a:rPr dirty="0" err="1"/>
              <a:t>Formato</a:t>
            </a:r>
            <a:r>
              <a:rPr dirty="0"/>
              <a:t> para </a:t>
            </a:r>
            <a:r>
              <a:rPr dirty="0" err="1"/>
              <a:t>valores</a:t>
            </a:r>
            <a:r>
              <a:rPr dirty="0"/>
              <a:t> </a:t>
            </a:r>
            <a:r>
              <a:rPr dirty="0" err="1"/>
              <a:t>monetarios</a:t>
            </a:r>
            <a:r>
              <a:rPr dirty="0"/>
              <a:t>, </a:t>
            </a:r>
            <a:r>
              <a:rPr dirty="0" err="1"/>
              <a:t>permitiendo</a:t>
            </a:r>
            <a:r>
              <a:rPr dirty="0"/>
              <a:t> </a:t>
            </a:r>
            <a:r>
              <a:rPr dirty="0" err="1"/>
              <a:t>definir</a:t>
            </a:r>
            <a:r>
              <a:rPr dirty="0"/>
              <a:t>:</a:t>
            </a:r>
          </a:p>
          <a:p>
            <a:r>
              <a:rPr dirty="0"/>
              <a:t>- </a:t>
            </a:r>
            <a:r>
              <a:rPr dirty="0" err="1"/>
              <a:t>Símbolo</a:t>
            </a:r>
            <a:r>
              <a:rPr dirty="0"/>
              <a:t> de la </a:t>
            </a:r>
            <a:r>
              <a:rPr dirty="0" err="1"/>
              <a:t>moneda</a:t>
            </a:r>
            <a:endParaRPr dirty="0"/>
          </a:p>
          <a:p>
            <a:r>
              <a:rPr dirty="0"/>
              <a:t>- </a:t>
            </a:r>
            <a:r>
              <a:rPr dirty="0" err="1"/>
              <a:t>Número</a:t>
            </a:r>
            <a:r>
              <a:rPr dirty="0"/>
              <a:t> de </a:t>
            </a:r>
            <a:r>
              <a:rPr dirty="0" err="1"/>
              <a:t>decimales</a:t>
            </a:r>
            <a:endParaRPr dirty="0"/>
          </a:p>
          <a:p>
            <a:r>
              <a:rPr dirty="0"/>
              <a:t>- </a:t>
            </a:r>
            <a:r>
              <a:rPr dirty="0" err="1"/>
              <a:t>Signos</a:t>
            </a:r>
            <a:r>
              <a:rPr dirty="0"/>
              <a:t> </a:t>
            </a:r>
            <a:r>
              <a:rPr dirty="0" err="1"/>
              <a:t>negativos</a:t>
            </a:r>
            <a:r>
              <a:rPr dirty="0"/>
              <a:t>.</a:t>
            </a:r>
          </a:p>
        </p:txBody>
      </p:sp>
      <p:pic>
        <p:nvPicPr>
          <p:cNvPr id="5" name="Imagen 4">
            <a:extLst>
              <a:ext uri="{FF2B5EF4-FFF2-40B4-BE49-F238E27FC236}">
                <a16:creationId xmlns:a16="http://schemas.microsoft.com/office/drawing/2014/main" id="{4A3454E0-7527-485F-8F8A-8EE0C5102752}"/>
              </a:ext>
            </a:extLst>
          </p:cNvPr>
          <p:cNvPicPr>
            <a:picLocks noChangeAspect="1"/>
          </p:cNvPicPr>
          <p:nvPr/>
        </p:nvPicPr>
        <p:blipFill>
          <a:blip r:embed="rId2"/>
          <a:stretch>
            <a:fillRect/>
          </a:stretch>
        </p:blipFill>
        <p:spPr>
          <a:xfrm>
            <a:off x="712486" y="3008902"/>
            <a:ext cx="6335477" cy="336107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Porcentaje</a:t>
            </a:r>
          </a:p>
        </p:txBody>
      </p:sp>
      <p:sp>
        <p:nvSpPr>
          <p:cNvPr id="3" name="Content Placeholder 2"/>
          <p:cNvSpPr>
            <a:spLocks noGrp="1"/>
          </p:cNvSpPr>
          <p:nvPr>
            <p:ph idx="1"/>
          </p:nvPr>
        </p:nvSpPr>
        <p:spPr>
          <a:xfrm>
            <a:off x="609599" y="1283291"/>
            <a:ext cx="6347714" cy="1320801"/>
          </a:xfrm>
        </p:spPr>
        <p:txBody>
          <a:bodyPr/>
          <a:lstStyle/>
          <a:p>
            <a:r>
              <a:rPr dirty="0" err="1"/>
              <a:t>Convierte</a:t>
            </a:r>
            <a:r>
              <a:rPr dirty="0"/>
              <a:t> </a:t>
            </a:r>
            <a:r>
              <a:rPr dirty="0" err="1"/>
              <a:t>números</a:t>
            </a:r>
            <a:r>
              <a:rPr dirty="0"/>
              <a:t> </a:t>
            </a:r>
            <a:r>
              <a:rPr dirty="0" err="1"/>
              <a:t>en</a:t>
            </a:r>
            <a:r>
              <a:rPr dirty="0"/>
              <a:t> </a:t>
            </a:r>
            <a:r>
              <a:rPr dirty="0" err="1"/>
              <a:t>valores</a:t>
            </a:r>
            <a:r>
              <a:rPr dirty="0"/>
              <a:t> </a:t>
            </a:r>
            <a:r>
              <a:rPr dirty="0" err="1"/>
              <a:t>porcentuales</a:t>
            </a:r>
            <a:r>
              <a:rPr dirty="0"/>
              <a:t>.</a:t>
            </a:r>
            <a:endParaRPr lang="es-ES" dirty="0"/>
          </a:p>
          <a:p>
            <a:r>
              <a:rPr dirty="0" err="1"/>
              <a:t>Muestra</a:t>
            </a:r>
            <a:r>
              <a:rPr dirty="0"/>
              <a:t> </a:t>
            </a:r>
            <a:r>
              <a:rPr dirty="0" err="1"/>
              <a:t>automáticamente</a:t>
            </a:r>
            <a:r>
              <a:rPr dirty="0"/>
              <a:t> el </a:t>
            </a:r>
            <a:r>
              <a:rPr dirty="0" err="1"/>
              <a:t>símbolo</a:t>
            </a:r>
            <a:r>
              <a:rPr dirty="0"/>
              <a:t> %.</a:t>
            </a:r>
          </a:p>
        </p:txBody>
      </p:sp>
      <p:pic>
        <p:nvPicPr>
          <p:cNvPr id="5" name="Imagen 4">
            <a:extLst>
              <a:ext uri="{FF2B5EF4-FFF2-40B4-BE49-F238E27FC236}">
                <a16:creationId xmlns:a16="http://schemas.microsoft.com/office/drawing/2014/main" id="{83CCB6FB-BFCB-455A-8AE7-95A689047F4D}"/>
              </a:ext>
            </a:extLst>
          </p:cNvPr>
          <p:cNvPicPr>
            <a:picLocks noChangeAspect="1"/>
          </p:cNvPicPr>
          <p:nvPr/>
        </p:nvPicPr>
        <p:blipFill>
          <a:blip r:embed="rId2"/>
          <a:stretch>
            <a:fillRect/>
          </a:stretch>
        </p:blipFill>
        <p:spPr>
          <a:xfrm>
            <a:off x="609599" y="2423555"/>
            <a:ext cx="6045309" cy="339161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86427"/>
            <a:ext cx="6347713" cy="1320800"/>
          </a:xfrm>
        </p:spPr>
        <p:txBody>
          <a:bodyPr/>
          <a:lstStyle/>
          <a:p>
            <a:r>
              <a:rPr dirty="0" err="1"/>
              <a:t>Fecha</a:t>
            </a:r>
            <a:endParaRPr dirty="0"/>
          </a:p>
        </p:txBody>
      </p:sp>
      <p:sp>
        <p:nvSpPr>
          <p:cNvPr id="3" name="Content Placeholder 2"/>
          <p:cNvSpPr>
            <a:spLocks noGrp="1"/>
          </p:cNvSpPr>
          <p:nvPr>
            <p:ph idx="1"/>
          </p:nvPr>
        </p:nvSpPr>
        <p:spPr>
          <a:xfrm>
            <a:off x="609598" y="1046827"/>
            <a:ext cx="6347714" cy="1182665"/>
          </a:xfrm>
        </p:spPr>
        <p:txBody>
          <a:bodyPr/>
          <a:lstStyle/>
          <a:p>
            <a:r>
              <a:rPr dirty="0"/>
              <a:t>Excel </a:t>
            </a:r>
            <a:r>
              <a:rPr dirty="0" err="1"/>
              <a:t>detecta</a:t>
            </a:r>
            <a:r>
              <a:rPr dirty="0"/>
              <a:t> y </a:t>
            </a:r>
            <a:r>
              <a:rPr dirty="0" err="1"/>
              <a:t>permite</a:t>
            </a:r>
            <a:r>
              <a:rPr dirty="0"/>
              <a:t> </a:t>
            </a:r>
            <a:r>
              <a:rPr dirty="0" err="1"/>
              <a:t>formatear</a:t>
            </a:r>
            <a:r>
              <a:rPr dirty="0"/>
              <a:t> </a:t>
            </a:r>
            <a:r>
              <a:rPr dirty="0" err="1"/>
              <a:t>fechas</a:t>
            </a:r>
            <a:r>
              <a:rPr dirty="0"/>
              <a:t>.</a:t>
            </a:r>
          </a:p>
          <a:p>
            <a:r>
              <a:rPr dirty="0"/>
              <a:t>Las </a:t>
            </a:r>
            <a:r>
              <a:rPr dirty="0" err="1"/>
              <a:t>fechas</a:t>
            </a:r>
            <a:r>
              <a:rPr dirty="0"/>
              <a:t> se </a:t>
            </a:r>
            <a:r>
              <a:rPr dirty="0" err="1"/>
              <a:t>almacenan</a:t>
            </a:r>
            <a:r>
              <a:rPr dirty="0"/>
              <a:t> </a:t>
            </a:r>
            <a:r>
              <a:rPr dirty="0" err="1"/>
              <a:t>internamente</a:t>
            </a:r>
            <a:r>
              <a:rPr dirty="0"/>
              <a:t> </a:t>
            </a:r>
            <a:r>
              <a:rPr dirty="0" err="1"/>
              <a:t>como</a:t>
            </a:r>
            <a:r>
              <a:rPr dirty="0"/>
              <a:t> </a:t>
            </a:r>
            <a:r>
              <a:rPr dirty="0" err="1"/>
              <a:t>números</a:t>
            </a:r>
            <a:r>
              <a:rPr dirty="0"/>
              <a:t> </a:t>
            </a:r>
            <a:r>
              <a:rPr dirty="0" err="1"/>
              <a:t>secuenciales</a:t>
            </a:r>
            <a:r>
              <a:rPr dirty="0"/>
              <a:t> para </a:t>
            </a:r>
            <a:r>
              <a:rPr dirty="0" err="1"/>
              <a:t>cálculos</a:t>
            </a:r>
            <a:r>
              <a:rPr dirty="0"/>
              <a:t>.</a:t>
            </a:r>
          </a:p>
        </p:txBody>
      </p:sp>
      <p:pic>
        <p:nvPicPr>
          <p:cNvPr id="5" name="Imagen 4">
            <a:extLst>
              <a:ext uri="{FF2B5EF4-FFF2-40B4-BE49-F238E27FC236}">
                <a16:creationId xmlns:a16="http://schemas.microsoft.com/office/drawing/2014/main" id="{C40FD2B1-A148-4A96-B9E3-8BB28F050240}"/>
              </a:ext>
            </a:extLst>
          </p:cNvPr>
          <p:cNvPicPr>
            <a:picLocks noChangeAspect="1"/>
          </p:cNvPicPr>
          <p:nvPr/>
        </p:nvPicPr>
        <p:blipFill>
          <a:blip r:embed="rId2"/>
          <a:stretch>
            <a:fillRect/>
          </a:stretch>
        </p:blipFill>
        <p:spPr>
          <a:xfrm>
            <a:off x="705955" y="2487239"/>
            <a:ext cx="6816440" cy="318409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599" y="609600"/>
            <a:ext cx="6347713" cy="566822"/>
          </a:xfrm>
          <a:prstGeom prst="rect">
            <a:avLst/>
          </a:prstGeom>
        </p:spPr>
        <p:txBody>
          <a:bodyPr vert="horz" wrap="square" lIns="0" tIns="12700" rIns="0" bIns="0" rtlCol="0">
            <a:spAutoFit/>
          </a:bodyPr>
          <a:lstStyle/>
          <a:p>
            <a:pPr marL="19050">
              <a:lnSpc>
                <a:spcPct val="100000"/>
              </a:lnSpc>
              <a:spcBef>
                <a:spcPts val="100"/>
              </a:spcBef>
            </a:pPr>
            <a:r>
              <a:rPr lang="es-ES" spc="-95" dirty="0"/>
              <a:t>Funciones y formulas.</a:t>
            </a:r>
            <a:endParaRPr spc="-95" dirty="0"/>
          </a:p>
        </p:txBody>
      </p:sp>
      <p:sp>
        <p:nvSpPr>
          <p:cNvPr id="3" name="object 3"/>
          <p:cNvSpPr txBox="1"/>
          <p:nvPr/>
        </p:nvSpPr>
        <p:spPr>
          <a:xfrm>
            <a:off x="535940" y="1411604"/>
            <a:ext cx="4037168" cy="4735830"/>
          </a:xfrm>
          <a:prstGeom prst="rect">
            <a:avLst/>
          </a:prstGeom>
        </p:spPr>
        <p:txBody>
          <a:bodyPr vert="horz" wrap="square" lIns="0" tIns="12700" rIns="0" bIns="0" rtlCol="0">
            <a:spAutoFit/>
          </a:bodyPr>
          <a:lstStyle/>
          <a:p>
            <a:pPr marL="1212215">
              <a:lnSpc>
                <a:spcPct val="100000"/>
              </a:lnSpc>
              <a:spcBef>
                <a:spcPts val="100"/>
              </a:spcBef>
            </a:pPr>
            <a:r>
              <a:rPr sz="2700" b="1" spc="5" dirty="0">
                <a:latin typeface="Calibri"/>
                <a:cs typeface="Calibri"/>
              </a:rPr>
              <a:t>Definición</a:t>
            </a:r>
            <a:endParaRPr sz="2700" dirty="0">
              <a:latin typeface="Calibri"/>
              <a:cs typeface="Calibri"/>
            </a:endParaRPr>
          </a:p>
          <a:p>
            <a:pPr marL="12700" marR="120650">
              <a:lnSpc>
                <a:spcPts val="2500"/>
              </a:lnSpc>
              <a:spcBef>
                <a:spcPts val="3240"/>
              </a:spcBef>
            </a:pPr>
            <a:r>
              <a:rPr sz="2600" spc="10" dirty="0">
                <a:latin typeface="Calibri"/>
                <a:cs typeface="Calibri"/>
              </a:rPr>
              <a:t>Las</a:t>
            </a:r>
            <a:r>
              <a:rPr sz="2600" spc="30" dirty="0">
                <a:latin typeface="Calibri"/>
                <a:cs typeface="Calibri"/>
              </a:rPr>
              <a:t> </a:t>
            </a:r>
            <a:r>
              <a:rPr sz="2600" b="1" spc="-45" dirty="0">
                <a:latin typeface="Calibri"/>
                <a:cs typeface="Calibri"/>
              </a:rPr>
              <a:t>funciones</a:t>
            </a:r>
            <a:r>
              <a:rPr sz="2600" spc="-45" dirty="0">
                <a:latin typeface="Calibri"/>
                <a:cs typeface="Calibri"/>
              </a:rPr>
              <a:t>,</a:t>
            </a:r>
            <a:r>
              <a:rPr sz="2600" dirty="0">
                <a:latin typeface="Calibri"/>
                <a:cs typeface="Calibri"/>
              </a:rPr>
              <a:t> </a:t>
            </a:r>
            <a:r>
              <a:rPr sz="2600" spc="-35" dirty="0">
                <a:latin typeface="Calibri"/>
                <a:cs typeface="Calibri"/>
              </a:rPr>
              <a:t>son</a:t>
            </a:r>
            <a:r>
              <a:rPr sz="2600" spc="40" dirty="0">
                <a:latin typeface="Calibri"/>
                <a:cs typeface="Calibri"/>
              </a:rPr>
              <a:t> </a:t>
            </a:r>
            <a:r>
              <a:rPr sz="2600" spc="15" dirty="0">
                <a:latin typeface="Calibri"/>
                <a:cs typeface="Calibri"/>
              </a:rPr>
              <a:t>fórmulas </a:t>
            </a:r>
            <a:r>
              <a:rPr sz="2600" spc="-575" dirty="0">
                <a:latin typeface="Calibri"/>
                <a:cs typeface="Calibri"/>
              </a:rPr>
              <a:t> </a:t>
            </a:r>
            <a:r>
              <a:rPr sz="2600" spc="-5" dirty="0">
                <a:latin typeface="Calibri"/>
                <a:cs typeface="Calibri"/>
              </a:rPr>
              <a:t>predefinidas</a:t>
            </a:r>
            <a:r>
              <a:rPr sz="2600" dirty="0">
                <a:latin typeface="Calibri"/>
                <a:cs typeface="Calibri"/>
              </a:rPr>
              <a:t> </a:t>
            </a:r>
            <a:r>
              <a:rPr sz="2600" spc="-10" dirty="0">
                <a:latin typeface="Calibri"/>
                <a:cs typeface="Calibri"/>
              </a:rPr>
              <a:t>formadas</a:t>
            </a:r>
            <a:r>
              <a:rPr sz="2600" spc="25" dirty="0">
                <a:latin typeface="Calibri"/>
                <a:cs typeface="Calibri"/>
              </a:rPr>
              <a:t> </a:t>
            </a:r>
            <a:r>
              <a:rPr sz="2600" spc="10" dirty="0">
                <a:latin typeface="Calibri"/>
                <a:cs typeface="Calibri"/>
              </a:rPr>
              <a:t>por </a:t>
            </a:r>
            <a:r>
              <a:rPr sz="2600" spc="15" dirty="0">
                <a:latin typeface="Calibri"/>
                <a:cs typeface="Calibri"/>
              </a:rPr>
              <a:t> </a:t>
            </a:r>
            <a:r>
              <a:rPr sz="2600" spc="-10" dirty="0">
                <a:latin typeface="Calibri"/>
                <a:cs typeface="Calibri"/>
              </a:rPr>
              <a:t>unos</a:t>
            </a:r>
            <a:r>
              <a:rPr sz="2600" spc="40" dirty="0">
                <a:latin typeface="Calibri"/>
                <a:cs typeface="Calibri"/>
              </a:rPr>
              <a:t> </a:t>
            </a:r>
            <a:r>
              <a:rPr sz="2600" spc="-10" dirty="0">
                <a:latin typeface="Calibri"/>
                <a:cs typeface="Calibri"/>
              </a:rPr>
              <a:t>valores</a:t>
            </a:r>
            <a:endParaRPr sz="2600" dirty="0">
              <a:latin typeface="Calibri"/>
              <a:cs typeface="Calibri"/>
            </a:endParaRPr>
          </a:p>
          <a:p>
            <a:pPr marL="12700">
              <a:lnSpc>
                <a:spcPts val="2200"/>
              </a:lnSpc>
            </a:pPr>
            <a:r>
              <a:rPr sz="2600" dirty="0">
                <a:latin typeface="Calibri"/>
                <a:cs typeface="Calibri"/>
              </a:rPr>
              <a:t>llamados</a:t>
            </a:r>
            <a:r>
              <a:rPr sz="2600" spc="10" dirty="0">
                <a:latin typeface="Calibri"/>
                <a:cs typeface="Calibri"/>
              </a:rPr>
              <a:t> </a:t>
            </a:r>
            <a:r>
              <a:rPr sz="2600" b="1" spc="-65" dirty="0">
                <a:latin typeface="Calibri"/>
                <a:cs typeface="Calibri"/>
              </a:rPr>
              <a:t>argumentos</a:t>
            </a:r>
            <a:r>
              <a:rPr sz="2600" spc="-65" dirty="0">
                <a:latin typeface="Calibri"/>
                <a:cs typeface="Calibri"/>
              </a:rPr>
              <a:t>,</a:t>
            </a:r>
            <a:r>
              <a:rPr sz="2600" spc="-5" dirty="0">
                <a:latin typeface="Calibri"/>
                <a:cs typeface="Calibri"/>
              </a:rPr>
              <a:t> </a:t>
            </a:r>
            <a:r>
              <a:rPr sz="2600" spc="-35" dirty="0">
                <a:latin typeface="Calibri"/>
                <a:cs typeface="Calibri"/>
              </a:rPr>
              <a:t>que</a:t>
            </a:r>
            <a:endParaRPr sz="2600" dirty="0">
              <a:latin typeface="Calibri"/>
              <a:cs typeface="Calibri"/>
            </a:endParaRPr>
          </a:p>
          <a:p>
            <a:pPr marL="12700" marR="1049020">
              <a:lnSpc>
                <a:spcPts val="2500"/>
              </a:lnSpc>
              <a:spcBef>
                <a:spcPts val="290"/>
              </a:spcBef>
            </a:pPr>
            <a:r>
              <a:rPr sz="2600" spc="15" dirty="0">
                <a:latin typeface="Calibri"/>
                <a:cs typeface="Calibri"/>
              </a:rPr>
              <a:t>forman</a:t>
            </a:r>
            <a:r>
              <a:rPr sz="2600" spc="20" dirty="0">
                <a:latin typeface="Calibri"/>
                <a:cs typeface="Calibri"/>
              </a:rPr>
              <a:t> </a:t>
            </a:r>
            <a:r>
              <a:rPr sz="2600" spc="-35" dirty="0">
                <a:latin typeface="Calibri"/>
                <a:cs typeface="Calibri"/>
              </a:rPr>
              <a:t>parte</a:t>
            </a:r>
            <a:r>
              <a:rPr sz="2600" spc="30" dirty="0">
                <a:latin typeface="Calibri"/>
                <a:cs typeface="Calibri"/>
              </a:rPr>
              <a:t> </a:t>
            </a:r>
            <a:r>
              <a:rPr sz="2600" spc="-85" dirty="0">
                <a:latin typeface="Calibri"/>
                <a:cs typeface="Calibri"/>
              </a:rPr>
              <a:t>de</a:t>
            </a:r>
            <a:r>
              <a:rPr sz="2600" spc="15" dirty="0">
                <a:latin typeface="Calibri"/>
                <a:cs typeface="Calibri"/>
              </a:rPr>
              <a:t> </a:t>
            </a:r>
            <a:r>
              <a:rPr sz="2600" spc="30" dirty="0">
                <a:latin typeface="Calibri"/>
                <a:cs typeface="Calibri"/>
              </a:rPr>
              <a:t>una </a:t>
            </a:r>
            <a:r>
              <a:rPr sz="2600" spc="-575" dirty="0">
                <a:latin typeface="Calibri"/>
                <a:cs typeface="Calibri"/>
              </a:rPr>
              <a:t> </a:t>
            </a:r>
            <a:r>
              <a:rPr sz="2600" spc="-5" dirty="0">
                <a:latin typeface="Calibri"/>
                <a:cs typeface="Calibri"/>
              </a:rPr>
              <a:t>estructura</a:t>
            </a:r>
            <a:r>
              <a:rPr sz="2600" spc="30" dirty="0">
                <a:latin typeface="Calibri"/>
                <a:cs typeface="Calibri"/>
              </a:rPr>
              <a:t> </a:t>
            </a:r>
            <a:r>
              <a:rPr sz="2600" spc="70" dirty="0">
                <a:latin typeface="Calibri"/>
                <a:cs typeface="Calibri"/>
              </a:rPr>
              <a:t>u</a:t>
            </a:r>
            <a:r>
              <a:rPr sz="2600" spc="30" dirty="0">
                <a:latin typeface="Calibri"/>
                <a:cs typeface="Calibri"/>
              </a:rPr>
              <a:t> </a:t>
            </a:r>
            <a:r>
              <a:rPr sz="2600" spc="-15" dirty="0">
                <a:latin typeface="Calibri"/>
                <a:cs typeface="Calibri"/>
              </a:rPr>
              <a:t>orden</a:t>
            </a:r>
            <a:endParaRPr sz="2600" dirty="0">
              <a:latin typeface="Calibri"/>
              <a:cs typeface="Calibri"/>
            </a:endParaRPr>
          </a:p>
          <a:p>
            <a:pPr marL="12700">
              <a:lnSpc>
                <a:spcPts val="2200"/>
              </a:lnSpc>
            </a:pPr>
            <a:r>
              <a:rPr sz="2600" spc="-35" dirty="0">
                <a:latin typeface="Calibri"/>
                <a:cs typeface="Calibri"/>
              </a:rPr>
              <a:t>determinado,</a:t>
            </a:r>
            <a:endParaRPr sz="2600" dirty="0">
              <a:latin typeface="Calibri"/>
              <a:cs typeface="Calibri"/>
            </a:endParaRPr>
          </a:p>
          <a:p>
            <a:pPr marL="12700" marR="5080">
              <a:lnSpc>
                <a:spcPts val="2500"/>
              </a:lnSpc>
              <a:spcBef>
                <a:spcPts val="290"/>
              </a:spcBef>
            </a:pPr>
            <a:r>
              <a:rPr sz="2600" spc="10" dirty="0">
                <a:latin typeface="Calibri"/>
                <a:cs typeface="Calibri"/>
              </a:rPr>
              <a:t>llamado</a:t>
            </a:r>
            <a:r>
              <a:rPr sz="2600" spc="30" dirty="0">
                <a:latin typeface="Calibri"/>
                <a:cs typeface="Calibri"/>
              </a:rPr>
              <a:t> </a:t>
            </a:r>
            <a:r>
              <a:rPr sz="2600" b="1" spc="-40" dirty="0">
                <a:latin typeface="Calibri"/>
                <a:cs typeface="Calibri"/>
              </a:rPr>
              <a:t>sintaxis</a:t>
            </a:r>
            <a:r>
              <a:rPr sz="2600" spc="-40" dirty="0">
                <a:latin typeface="Calibri"/>
                <a:cs typeface="Calibri"/>
              </a:rPr>
              <a:t>,</a:t>
            </a:r>
            <a:r>
              <a:rPr sz="2600" spc="5" dirty="0">
                <a:latin typeface="Calibri"/>
                <a:cs typeface="Calibri"/>
              </a:rPr>
              <a:t> </a:t>
            </a:r>
            <a:r>
              <a:rPr sz="2600" spc="40" dirty="0">
                <a:latin typeface="Calibri"/>
                <a:cs typeface="Calibri"/>
              </a:rPr>
              <a:t>y</a:t>
            </a:r>
            <a:r>
              <a:rPr sz="2600" spc="45" dirty="0">
                <a:latin typeface="Calibri"/>
                <a:cs typeface="Calibri"/>
              </a:rPr>
              <a:t> </a:t>
            </a:r>
            <a:r>
              <a:rPr sz="2600" spc="-30" dirty="0">
                <a:latin typeface="Calibri"/>
                <a:cs typeface="Calibri"/>
              </a:rPr>
              <a:t>que </a:t>
            </a:r>
            <a:r>
              <a:rPr sz="2600" spc="-25" dirty="0">
                <a:latin typeface="Calibri"/>
                <a:cs typeface="Calibri"/>
              </a:rPr>
              <a:t> </a:t>
            </a:r>
            <a:r>
              <a:rPr sz="2600" spc="25" dirty="0">
                <a:latin typeface="Calibri"/>
                <a:cs typeface="Calibri"/>
              </a:rPr>
              <a:t>sirven </a:t>
            </a:r>
            <a:r>
              <a:rPr sz="2600" spc="15" dirty="0">
                <a:latin typeface="Calibri"/>
                <a:cs typeface="Calibri"/>
              </a:rPr>
              <a:t>para </a:t>
            </a:r>
            <a:r>
              <a:rPr sz="2600" spc="50" dirty="0">
                <a:latin typeface="Calibri"/>
                <a:cs typeface="Calibri"/>
              </a:rPr>
              <a:t>realizar </a:t>
            </a:r>
            <a:r>
              <a:rPr sz="2600" spc="25" dirty="0">
                <a:latin typeface="Calibri"/>
                <a:cs typeface="Calibri"/>
              </a:rPr>
              <a:t>cálculos </a:t>
            </a:r>
            <a:r>
              <a:rPr sz="2600" spc="-575" dirty="0">
                <a:latin typeface="Calibri"/>
                <a:cs typeface="Calibri"/>
              </a:rPr>
              <a:t> </a:t>
            </a:r>
            <a:r>
              <a:rPr sz="2600" spc="40" dirty="0">
                <a:latin typeface="Calibri"/>
                <a:cs typeface="Calibri"/>
              </a:rPr>
              <a:t>y</a:t>
            </a:r>
            <a:r>
              <a:rPr sz="2600" spc="35" dirty="0">
                <a:latin typeface="Calibri"/>
                <a:cs typeface="Calibri"/>
              </a:rPr>
              <a:t> </a:t>
            </a:r>
            <a:r>
              <a:rPr sz="2600" dirty="0">
                <a:latin typeface="Calibri"/>
                <a:cs typeface="Calibri"/>
              </a:rPr>
              <a:t>darnos</a:t>
            </a:r>
            <a:r>
              <a:rPr sz="2600" spc="40" dirty="0">
                <a:latin typeface="Calibri"/>
                <a:cs typeface="Calibri"/>
              </a:rPr>
              <a:t> </a:t>
            </a:r>
            <a:r>
              <a:rPr sz="2600" spc="65" dirty="0">
                <a:latin typeface="Calibri"/>
                <a:cs typeface="Calibri"/>
              </a:rPr>
              <a:t>un</a:t>
            </a:r>
            <a:r>
              <a:rPr sz="2600" spc="25" dirty="0">
                <a:latin typeface="Calibri"/>
                <a:cs typeface="Calibri"/>
              </a:rPr>
              <a:t> </a:t>
            </a:r>
            <a:r>
              <a:rPr sz="2600" spc="-30" dirty="0">
                <a:latin typeface="Calibri"/>
                <a:cs typeface="Calibri"/>
              </a:rPr>
              <a:t>resultado.</a:t>
            </a:r>
            <a:endParaRPr sz="2600" dirty="0">
              <a:latin typeface="Calibri"/>
              <a:cs typeface="Calibri"/>
            </a:endParaRPr>
          </a:p>
          <a:p>
            <a:pPr marL="12700" marR="499745">
              <a:lnSpc>
                <a:spcPts val="2500"/>
              </a:lnSpc>
              <a:spcBef>
                <a:spcPts val="610"/>
              </a:spcBef>
            </a:pPr>
            <a:r>
              <a:rPr sz="2600" spc="-45" dirty="0">
                <a:latin typeface="Calibri"/>
                <a:cs typeface="Calibri"/>
              </a:rPr>
              <a:t>Pueden</a:t>
            </a:r>
            <a:r>
              <a:rPr sz="2600" spc="25" dirty="0">
                <a:latin typeface="Calibri"/>
                <a:cs typeface="Calibri"/>
              </a:rPr>
              <a:t> </a:t>
            </a:r>
            <a:r>
              <a:rPr sz="2600" spc="-25" dirty="0">
                <a:latin typeface="Calibri"/>
                <a:cs typeface="Calibri"/>
              </a:rPr>
              <a:t>ejecutar</a:t>
            </a:r>
            <a:r>
              <a:rPr sz="2600" spc="30" dirty="0">
                <a:latin typeface="Calibri"/>
                <a:cs typeface="Calibri"/>
              </a:rPr>
              <a:t> </a:t>
            </a:r>
            <a:r>
              <a:rPr sz="2600" spc="25" dirty="0">
                <a:latin typeface="Calibri"/>
                <a:cs typeface="Calibri"/>
              </a:rPr>
              <a:t>cálculos </a:t>
            </a:r>
            <a:r>
              <a:rPr sz="2600" spc="-575" dirty="0">
                <a:latin typeface="Calibri"/>
                <a:cs typeface="Calibri"/>
              </a:rPr>
              <a:t> </a:t>
            </a:r>
            <a:r>
              <a:rPr sz="2600" spc="-10" dirty="0">
                <a:latin typeface="Calibri"/>
                <a:cs typeface="Calibri"/>
              </a:rPr>
              <a:t>simples</a:t>
            </a:r>
            <a:r>
              <a:rPr sz="2600" spc="25" dirty="0">
                <a:latin typeface="Calibri"/>
                <a:cs typeface="Calibri"/>
              </a:rPr>
              <a:t> </a:t>
            </a:r>
            <a:r>
              <a:rPr sz="2600" spc="-100" dirty="0">
                <a:latin typeface="Calibri"/>
                <a:cs typeface="Calibri"/>
              </a:rPr>
              <a:t>o</a:t>
            </a:r>
            <a:r>
              <a:rPr sz="2600" spc="50" dirty="0">
                <a:latin typeface="Calibri"/>
                <a:cs typeface="Calibri"/>
              </a:rPr>
              <a:t> </a:t>
            </a:r>
            <a:r>
              <a:rPr sz="2600" spc="-35" dirty="0">
                <a:latin typeface="Calibri"/>
                <a:cs typeface="Calibri"/>
              </a:rPr>
              <a:t>complejos.</a:t>
            </a:r>
            <a:endParaRPr sz="2600" dirty="0">
              <a:latin typeface="Calibri"/>
              <a:cs typeface="Calibri"/>
            </a:endParaRPr>
          </a:p>
        </p:txBody>
      </p:sp>
      <p:grpSp>
        <p:nvGrpSpPr>
          <p:cNvPr id="4" name="object 4"/>
          <p:cNvGrpSpPr/>
          <p:nvPr/>
        </p:nvGrpSpPr>
        <p:grpSpPr>
          <a:xfrm>
            <a:off x="4556758" y="2175665"/>
            <a:ext cx="4282441" cy="4735830"/>
            <a:chOff x="4556759" y="2781300"/>
            <a:chExt cx="3991610" cy="4076700"/>
          </a:xfrm>
        </p:grpSpPr>
        <p:pic>
          <p:nvPicPr>
            <p:cNvPr id="5" name="object 5"/>
            <p:cNvPicPr/>
            <p:nvPr/>
          </p:nvPicPr>
          <p:blipFill>
            <a:blip r:embed="rId2" cstate="print"/>
            <a:stretch>
              <a:fillRect/>
            </a:stretch>
          </p:blipFill>
          <p:spPr>
            <a:xfrm>
              <a:off x="4556759" y="4951474"/>
              <a:ext cx="3991355" cy="1906524"/>
            </a:xfrm>
            <a:prstGeom prst="rect">
              <a:avLst/>
            </a:prstGeom>
          </p:spPr>
        </p:pic>
        <p:pic>
          <p:nvPicPr>
            <p:cNvPr id="6" name="object 6"/>
            <p:cNvPicPr/>
            <p:nvPr/>
          </p:nvPicPr>
          <p:blipFill>
            <a:blip r:embed="rId3" cstate="print"/>
            <a:stretch>
              <a:fillRect/>
            </a:stretch>
          </p:blipFill>
          <p:spPr>
            <a:xfrm>
              <a:off x="4571999" y="2781300"/>
              <a:ext cx="3960876" cy="2180844"/>
            </a:xfrm>
            <a:prstGeom prst="rect">
              <a:avLst/>
            </a:prstGeom>
          </p:spPr>
        </p:pic>
      </p:grpSp>
    </p:spTree>
    <p:extLst>
      <p:ext uri="{BB962C8B-B14F-4D97-AF65-F5344CB8AC3E}">
        <p14:creationId xmlns:p14="http://schemas.microsoft.com/office/powerpoint/2010/main" val="495644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6567" y="1942112"/>
            <a:ext cx="5440914" cy="3236064"/>
            <a:chOff x="262127" y="2474976"/>
            <a:chExt cx="4703445" cy="2169160"/>
          </a:xfrm>
        </p:grpSpPr>
        <p:pic>
          <p:nvPicPr>
            <p:cNvPr id="3" name="object 3"/>
            <p:cNvPicPr/>
            <p:nvPr/>
          </p:nvPicPr>
          <p:blipFill>
            <a:blip r:embed="rId2" cstate="print"/>
            <a:stretch>
              <a:fillRect/>
            </a:stretch>
          </p:blipFill>
          <p:spPr>
            <a:xfrm>
              <a:off x="262127" y="2474976"/>
              <a:ext cx="4703064" cy="2168652"/>
            </a:xfrm>
            <a:prstGeom prst="rect">
              <a:avLst/>
            </a:prstGeom>
          </p:spPr>
        </p:pic>
        <p:pic>
          <p:nvPicPr>
            <p:cNvPr id="4" name="object 4"/>
            <p:cNvPicPr/>
            <p:nvPr/>
          </p:nvPicPr>
          <p:blipFill>
            <a:blip r:embed="rId3" cstate="print"/>
            <a:stretch>
              <a:fillRect/>
            </a:stretch>
          </p:blipFill>
          <p:spPr>
            <a:xfrm>
              <a:off x="457199" y="2670048"/>
              <a:ext cx="4114800" cy="1580388"/>
            </a:xfrm>
            <a:prstGeom prst="rect">
              <a:avLst/>
            </a:prstGeom>
          </p:spPr>
        </p:pic>
      </p:grpSp>
      <p:sp>
        <p:nvSpPr>
          <p:cNvPr id="5" name="object 5"/>
          <p:cNvSpPr txBox="1">
            <a:spLocks noGrp="1"/>
          </p:cNvSpPr>
          <p:nvPr>
            <p:ph type="title"/>
          </p:nvPr>
        </p:nvSpPr>
        <p:spPr>
          <a:xfrm>
            <a:off x="5094722" y="614308"/>
            <a:ext cx="2825115" cy="513715"/>
          </a:xfrm>
          <a:prstGeom prst="rect">
            <a:avLst/>
          </a:prstGeom>
        </p:spPr>
        <p:txBody>
          <a:bodyPr vert="horz" wrap="square" lIns="0" tIns="13335" rIns="0" bIns="0" rtlCol="0">
            <a:spAutoFit/>
          </a:bodyPr>
          <a:lstStyle/>
          <a:p>
            <a:pPr marL="12700">
              <a:lnSpc>
                <a:spcPct val="100000"/>
              </a:lnSpc>
              <a:spcBef>
                <a:spcPts val="105"/>
              </a:spcBef>
            </a:pPr>
            <a:r>
              <a:rPr sz="3000" spc="-50" dirty="0"/>
              <a:t>Funciones </a:t>
            </a:r>
            <a:r>
              <a:rPr sz="3200" spc="-60" dirty="0"/>
              <a:t>Básicas</a:t>
            </a:r>
            <a:endParaRPr sz="3200" dirty="0"/>
          </a:p>
        </p:txBody>
      </p:sp>
      <p:sp>
        <p:nvSpPr>
          <p:cNvPr id="6" name="object 6"/>
          <p:cNvSpPr txBox="1"/>
          <p:nvPr/>
        </p:nvSpPr>
        <p:spPr>
          <a:xfrm>
            <a:off x="5094722" y="1583908"/>
            <a:ext cx="3829685" cy="4563110"/>
          </a:xfrm>
          <a:prstGeom prst="rect">
            <a:avLst/>
          </a:prstGeom>
        </p:spPr>
        <p:txBody>
          <a:bodyPr vert="horz" wrap="square" lIns="0" tIns="91440" rIns="0" bIns="0" rtlCol="0">
            <a:spAutoFit/>
          </a:bodyPr>
          <a:lstStyle/>
          <a:p>
            <a:pPr marL="355600" indent="-342900">
              <a:lnSpc>
                <a:spcPct val="100000"/>
              </a:lnSpc>
              <a:spcBef>
                <a:spcPts val="720"/>
              </a:spcBef>
              <a:buSzPct val="94545"/>
              <a:buFont typeface="Arial MT"/>
              <a:buChar char="•"/>
              <a:tabLst>
                <a:tab pos="354965" algn="l"/>
                <a:tab pos="355600" algn="l"/>
              </a:tabLst>
            </a:pPr>
            <a:r>
              <a:rPr sz="2750" i="1" spc="-40" dirty="0">
                <a:latin typeface="Calibri"/>
                <a:cs typeface="Calibri"/>
              </a:rPr>
              <a:t>MAX:</a:t>
            </a:r>
            <a:endParaRPr sz="2750" dirty="0">
              <a:latin typeface="Calibri"/>
              <a:cs typeface="Calibri"/>
            </a:endParaRPr>
          </a:p>
          <a:p>
            <a:pPr marL="12700" marR="5080">
              <a:lnSpc>
                <a:spcPct val="100000"/>
              </a:lnSpc>
              <a:spcBef>
                <a:spcPts val="600"/>
              </a:spcBef>
            </a:pPr>
            <a:r>
              <a:rPr sz="2600" spc="-45" dirty="0">
                <a:latin typeface="Calibri"/>
                <a:cs typeface="Calibri"/>
              </a:rPr>
              <a:t>Es</a:t>
            </a:r>
            <a:r>
              <a:rPr sz="2600" spc="35" dirty="0">
                <a:latin typeface="Calibri"/>
                <a:cs typeface="Calibri"/>
              </a:rPr>
              <a:t> una</a:t>
            </a:r>
            <a:r>
              <a:rPr sz="2600" spc="40" dirty="0">
                <a:latin typeface="Calibri"/>
                <a:cs typeface="Calibri"/>
              </a:rPr>
              <a:t> </a:t>
            </a:r>
            <a:r>
              <a:rPr sz="2600" spc="-85" dirty="0">
                <a:latin typeface="Calibri"/>
                <a:cs typeface="Calibri"/>
              </a:rPr>
              <a:t>de</a:t>
            </a:r>
            <a:r>
              <a:rPr sz="2600" spc="40" dirty="0">
                <a:latin typeface="Calibri"/>
                <a:cs typeface="Calibri"/>
              </a:rPr>
              <a:t> </a:t>
            </a:r>
            <a:r>
              <a:rPr sz="2600" spc="5" dirty="0">
                <a:latin typeface="Calibri"/>
                <a:cs typeface="Calibri"/>
              </a:rPr>
              <a:t>las</a:t>
            </a:r>
            <a:r>
              <a:rPr sz="2600" spc="30" dirty="0">
                <a:latin typeface="Calibri"/>
                <a:cs typeface="Calibri"/>
              </a:rPr>
              <a:t> </a:t>
            </a:r>
            <a:r>
              <a:rPr sz="2600" spc="10" dirty="0">
                <a:latin typeface="Calibri"/>
                <a:cs typeface="Calibri"/>
              </a:rPr>
              <a:t>funciones </a:t>
            </a:r>
            <a:r>
              <a:rPr sz="2600" spc="15" dirty="0">
                <a:latin typeface="Calibri"/>
                <a:cs typeface="Calibri"/>
              </a:rPr>
              <a:t> </a:t>
            </a:r>
            <a:r>
              <a:rPr sz="2600" spc="-35" dirty="0">
                <a:latin typeface="Calibri"/>
                <a:cs typeface="Calibri"/>
              </a:rPr>
              <a:t>estadísticas</a:t>
            </a:r>
            <a:r>
              <a:rPr sz="2600" spc="40" dirty="0">
                <a:latin typeface="Calibri"/>
                <a:cs typeface="Calibri"/>
              </a:rPr>
              <a:t> </a:t>
            </a:r>
            <a:r>
              <a:rPr sz="2600" spc="-85" dirty="0">
                <a:latin typeface="Calibri"/>
                <a:cs typeface="Calibri"/>
              </a:rPr>
              <a:t>de</a:t>
            </a:r>
            <a:r>
              <a:rPr sz="2600" spc="30" dirty="0">
                <a:latin typeface="Calibri"/>
                <a:cs typeface="Calibri"/>
              </a:rPr>
              <a:t> </a:t>
            </a:r>
            <a:r>
              <a:rPr sz="2600" spc="-35" dirty="0">
                <a:latin typeface="Calibri"/>
                <a:cs typeface="Calibri"/>
              </a:rPr>
              <a:t>más </a:t>
            </a:r>
            <a:r>
              <a:rPr sz="2600" spc="-30" dirty="0">
                <a:latin typeface="Calibri"/>
                <a:cs typeface="Calibri"/>
              </a:rPr>
              <a:t> </a:t>
            </a:r>
            <a:r>
              <a:rPr sz="2600" spc="25" dirty="0">
                <a:latin typeface="Calibri"/>
                <a:cs typeface="Calibri"/>
              </a:rPr>
              <a:t>utilizadas</a:t>
            </a:r>
            <a:r>
              <a:rPr sz="2600" spc="15" dirty="0">
                <a:latin typeface="Calibri"/>
                <a:cs typeface="Calibri"/>
              </a:rPr>
              <a:t> </a:t>
            </a:r>
            <a:r>
              <a:rPr sz="2600" spc="-45" dirty="0">
                <a:latin typeface="Calibri"/>
                <a:cs typeface="Calibri"/>
              </a:rPr>
              <a:t>en</a:t>
            </a:r>
            <a:r>
              <a:rPr sz="2600" spc="45" dirty="0">
                <a:latin typeface="Calibri"/>
                <a:cs typeface="Calibri"/>
              </a:rPr>
              <a:t> </a:t>
            </a:r>
            <a:r>
              <a:rPr sz="2600" spc="15" dirty="0">
                <a:latin typeface="Calibri"/>
                <a:cs typeface="Calibri"/>
              </a:rPr>
              <a:t>Excel.</a:t>
            </a:r>
            <a:r>
              <a:rPr sz="2600" spc="10" dirty="0">
                <a:latin typeface="Calibri"/>
                <a:cs typeface="Calibri"/>
              </a:rPr>
              <a:t> </a:t>
            </a:r>
            <a:r>
              <a:rPr sz="2600" spc="114" dirty="0">
                <a:latin typeface="Calibri"/>
                <a:cs typeface="Calibri"/>
              </a:rPr>
              <a:t>MAX </a:t>
            </a:r>
            <a:r>
              <a:rPr sz="2600" spc="120" dirty="0">
                <a:latin typeface="Calibri"/>
                <a:cs typeface="Calibri"/>
              </a:rPr>
              <a:t> </a:t>
            </a:r>
            <a:r>
              <a:rPr sz="2600" spc="-35" dirty="0">
                <a:latin typeface="Calibri"/>
                <a:cs typeface="Calibri"/>
              </a:rPr>
              <a:t>representa</a:t>
            </a:r>
            <a:r>
              <a:rPr sz="2600" spc="40" dirty="0">
                <a:latin typeface="Calibri"/>
                <a:cs typeface="Calibri"/>
              </a:rPr>
              <a:t> </a:t>
            </a:r>
            <a:r>
              <a:rPr sz="2600" spc="5" dirty="0">
                <a:latin typeface="Calibri"/>
                <a:cs typeface="Calibri"/>
              </a:rPr>
              <a:t>las</a:t>
            </a:r>
            <a:r>
              <a:rPr sz="2600" spc="20" dirty="0">
                <a:latin typeface="Calibri"/>
                <a:cs typeface="Calibri"/>
              </a:rPr>
              <a:t> </a:t>
            </a:r>
            <a:r>
              <a:rPr sz="2600" spc="-55" dirty="0">
                <a:latin typeface="Calibri"/>
                <a:cs typeface="Calibri"/>
              </a:rPr>
              <a:t>tres</a:t>
            </a:r>
            <a:r>
              <a:rPr sz="2600" spc="30" dirty="0">
                <a:latin typeface="Calibri"/>
                <a:cs typeface="Calibri"/>
              </a:rPr>
              <a:t> </a:t>
            </a:r>
            <a:r>
              <a:rPr sz="2600" spc="10" dirty="0">
                <a:latin typeface="Calibri"/>
                <a:cs typeface="Calibri"/>
              </a:rPr>
              <a:t>primeras </a:t>
            </a:r>
            <a:r>
              <a:rPr sz="2600" spc="-575" dirty="0">
                <a:latin typeface="Calibri"/>
                <a:cs typeface="Calibri"/>
              </a:rPr>
              <a:t> </a:t>
            </a:r>
            <a:r>
              <a:rPr sz="2600" spc="-25" dirty="0">
                <a:latin typeface="Calibri"/>
                <a:cs typeface="Calibri"/>
              </a:rPr>
              <a:t>letras</a:t>
            </a:r>
            <a:r>
              <a:rPr sz="2600" spc="25" dirty="0">
                <a:latin typeface="Calibri"/>
                <a:cs typeface="Calibri"/>
              </a:rPr>
              <a:t> </a:t>
            </a:r>
            <a:r>
              <a:rPr sz="2600" spc="-85" dirty="0">
                <a:latin typeface="Calibri"/>
                <a:cs typeface="Calibri"/>
              </a:rPr>
              <a:t>de</a:t>
            </a:r>
            <a:r>
              <a:rPr sz="2600" spc="45" dirty="0">
                <a:latin typeface="Calibri"/>
                <a:cs typeface="Calibri"/>
              </a:rPr>
              <a:t> </a:t>
            </a:r>
            <a:r>
              <a:rPr sz="2600" spc="40" dirty="0">
                <a:latin typeface="Calibri"/>
                <a:cs typeface="Calibri"/>
              </a:rPr>
              <a:t>la </a:t>
            </a:r>
            <a:r>
              <a:rPr sz="2600" spc="15" dirty="0">
                <a:latin typeface="Calibri"/>
                <a:cs typeface="Calibri"/>
              </a:rPr>
              <a:t>palabra </a:t>
            </a:r>
            <a:r>
              <a:rPr sz="2600" spc="20" dirty="0">
                <a:latin typeface="Calibri"/>
                <a:cs typeface="Calibri"/>
              </a:rPr>
              <a:t> </a:t>
            </a:r>
            <a:r>
              <a:rPr sz="2600" spc="120" dirty="0">
                <a:latin typeface="Calibri"/>
                <a:cs typeface="Calibri"/>
              </a:rPr>
              <a:t>MAXIMO </a:t>
            </a:r>
            <a:r>
              <a:rPr sz="2600" spc="40" dirty="0">
                <a:latin typeface="Calibri"/>
                <a:cs typeface="Calibri"/>
              </a:rPr>
              <a:t>y </a:t>
            </a:r>
            <a:r>
              <a:rPr sz="2600" spc="-114" dirty="0">
                <a:latin typeface="Calibri"/>
                <a:cs typeface="Calibri"/>
              </a:rPr>
              <a:t>se</a:t>
            </a:r>
            <a:r>
              <a:rPr sz="2600" spc="-110" dirty="0">
                <a:latin typeface="Calibri"/>
                <a:cs typeface="Calibri"/>
              </a:rPr>
              <a:t> </a:t>
            </a:r>
            <a:r>
              <a:rPr sz="2600" spc="50" dirty="0">
                <a:latin typeface="Calibri"/>
                <a:cs typeface="Calibri"/>
              </a:rPr>
              <a:t>utiliza </a:t>
            </a:r>
            <a:r>
              <a:rPr sz="2600" spc="15" dirty="0">
                <a:latin typeface="Calibri"/>
                <a:cs typeface="Calibri"/>
              </a:rPr>
              <a:t>para </a:t>
            </a:r>
            <a:r>
              <a:rPr sz="2600" spc="20" dirty="0">
                <a:latin typeface="Calibri"/>
                <a:cs typeface="Calibri"/>
              </a:rPr>
              <a:t> </a:t>
            </a:r>
            <a:r>
              <a:rPr sz="2600" spc="5" dirty="0">
                <a:latin typeface="Calibri"/>
                <a:cs typeface="Calibri"/>
              </a:rPr>
              <a:t>encontrar</a:t>
            </a:r>
            <a:r>
              <a:rPr sz="2600" spc="25" dirty="0">
                <a:latin typeface="Calibri"/>
                <a:cs typeface="Calibri"/>
              </a:rPr>
              <a:t> </a:t>
            </a:r>
            <a:r>
              <a:rPr sz="2600" spc="-25" dirty="0">
                <a:latin typeface="Calibri"/>
                <a:cs typeface="Calibri"/>
              </a:rPr>
              <a:t>el</a:t>
            </a:r>
            <a:r>
              <a:rPr sz="2600" spc="30" dirty="0">
                <a:latin typeface="Calibri"/>
                <a:cs typeface="Calibri"/>
              </a:rPr>
              <a:t> </a:t>
            </a:r>
            <a:r>
              <a:rPr sz="2600" dirty="0">
                <a:latin typeface="Calibri"/>
                <a:cs typeface="Calibri"/>
              </a:rPr>
              <a:t>número</a:t>
            </a:r>
            <a:r>
              <a:rPr sz="2600" spc="30" dirty="0">
                <a:latin typeface="Calibri"/>
                <a:cs typeface="Calibri"/>
              </a:rPr>
              <a:t> </a:t>
            </a:r>
            <a:r>
              <a:rPr sz="2600" spc="-35" dirty="0">
                <a:latin typeface="Calibri"/>
                <a:cs typeface="Calibri"/>
              </a:rPr>
              <a:t>más </a:t>
            </a:r>
            <a:r>
              <a:rPr sz="2600" spc="-30" dirty="0">
                <a:latin typeface="Calibri"/>
                <a:cs typeface="Calibri"/>
              </a:rPr>
              <a:t> </a:t>
            </a:r>
            <a:r>
              <a:rPr sz="2600" spc="-5" dirty="0">
                <a:latin typeface="Calibri"/>
                <a:cs typeface="Calibri"/>
              </a:rPr>
              <a:t>grande,</a:t>
            </a:r>
            <a:r>
              <a:rPr sz="2600" spc="10" dirty="0">
                <a:latin typeface="Calibri"/>
                <a:cs typeface="Calibri"/>
              </a:rPr>
              <a:t> </a:t>
            </a:r>
            <a:r>
              <a:rPr sz="2600" spc="5" dirty="0">
                <a:latin typeface="Calibri"/>
                <a:cs typeface="Calibri"/>
              </a:rPr>
              <a:t>mayor</a:t>
            </a:r>
            <a:r>
              <a:rPr sz="2600" spc="30" dirty="0">
                <a:latin typeface="Calibri"/>
                <a:cs typeface="Calibri"/>
              </a:rPr>
              <a:t> </a:t>
            </a:r>
            <a:r>
              <a:rPr sz="2600" spc="-95" dirty="0">
                <a:latin typeface="Calibri"/>
                <a:cs typeface="Calibri"/>
              </a:rPr>
              <a:t>o</a:t>
            </a:r>
            <a:r>
              <a:rPr sz="2600" spc="25" dirty="0">
                <a:latin typeface="Calibri"/>
                <a:cs typeface="Calibri"/>
              </a:rPr>
              <a:t> </a:t>
            </a:r>
            <a:r>
              <a:rPr sz="2600" spc="35" dirty="0">
                <a:latin typeface="Calibri"/>
                <a:cs typeface="Calibri"/>
              </a:rPr>
              <a:t>máximo</a:t>
            </a:r>
            <a:r>
              <a:rPr sz="2600" spc="10" dirty="0">
                <a:latin typeface="Calibri"/>
                <a:cs typeface="Calibri"/>
              </a:rPr>
              <a:t> </a:t>
            </a:r>
            <a:r>
              <a:rPr sz="2600" spc="-40" dirty="0">
                <a:latin typeface="Calibri"/>
                <a:cs typeface="Calibri"/>
              </a:rPr>
              <a:t>en </a:t>
            </a:r>
            <a:r>
              <a:rPr sz="2600" spc="-575" dirty="0">
                <a:latin typeface="Calibri"/>
                <a:cs typeface="Calibri"/>
              </a:rPr>
              <a:t> </a:t>
            </a:r>
            <a:r>
              <a:rPr sz="2600" spc="35" dirty="0">
                <a:latin typeface="Calibri"/>
                <a:cs typeface="Calibri"/>
              </a:rPr>
              <a:t>una</a:t>
            </a:r>
            <a:r>
              <a:rPr sz="2600" spc="45" dirty="0">
                <a:latin typeface="Calibri"/>
                <a:cs typeface="Calibri"/>
              </a:rPr>
              <a:t> </a:t>
            </a:r>
            <a:r>
              <a:rPr sz="2600" dirty="0">
                <a:latin typeface="Calibri"/>
                <a:cs typeface="Calibri"/>
              </a:rPr>
              <a:t>lista</a:t>
            </a:r>
            <a:r>
              <a:rPr sz="2600" spc="35" dirty="0">
                <a:latin typeface="Calibri"/>
                <a:cs typeface="Calibri"/>
              </a:rPr>
              <a:t> </a:t>
            </a:r>
            <a:r>
              <a:rPr sz="2600" spc="-85" dirty="0">
                <a:latin typeface="Calibri"/>
                <a:cs typeface="Calibri"/>
              </a:rPr>
              <a:t>de</a:t>
            </a:r>
            <a:r>
              <a:rPr sz="2600" spc="40" dirty="0">
                <a:latin typeface="Calibri"/>
                <a:cs typeface="Calibri"/>
              </a:rPr>
              <a:t> </a:t>
            </a:r>
            <a:r>
              <a:rPr sz="2600" spc="-10" dirty="0">
                <a:latin typeface="Calibri"/>
                <a:cs typeface="Calibri"/>
              </a:rPr>
              <a:t>valores</a:t>
            </a:r>
            <a:r>
              <a:rPr sz="2600" spc="30" dirty="0">
                <a:latin typeface="Calibri"/>
                <a:cs typeface="Calibri"/>
              </a:rPr>
              <a:t> </a:t>
            </a:r>
            <a:r>
              <a:rPr sz="2600" spc="-100" dirty="0">
                <a:latin typeface="Calibri"/>
                <a:cs typeface="Calibri"/>
              </a:rPr>
              <a:t>o </a:t>
            </a:r>
            <a:r>
              <a:rPr sz="2600" spc="-95" dirty="0">
                <a:latin typeface="Calibri"/>
                <a:cs typeface="Calibri"/>
              </a:rPr>
              <a:t> </a:t>
            </a:r>
            <a:r>
              <a:rPr sz="2600" spc="-25" dirty="0">
                <a:latin typeface="Calibri"/>
                <a:cs typeface="Calibri"/>
              </a:rPr>
              <a:t>argumentos.</a:t>
            </a:r>
            <a:endParaRPr sz="2600" dirty="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a:t>
            </a:r>
            <a:r>
              <a:rPr lang="es-ES" dirty="0"/>
              <a:t>Qué</a:t>
            </a:r>
            <a:r>
              <a:rPr dirty="0"/>
              <a:t> es Excel y para </a:t>
            </a:r>
            <a:r>
              <a:rPr dirty="0" err="1"/>
              <a:t>qué</a:t>
            </a:r>
            <a:r>
              <a:rPr dirty="0"/>
              <a:t> se </a:t>
            </a:r>
            <a:r>
              <a:rPr dirty="0" err="1"/>
              <a:t>utiliza</a:t>
            </a:r>
            <a:r>
              <a:rPr dirty="0"/>
              <a:t>?</a:t>
            </a:r>
          </a:p>
        </p:txBody>
      </p:sp>
      <p:sp>
        <p:nvSpPr>
          <p:cNvPr id="3" name="Content Placeholder 2"/>
          <p:cNvSpPr>
            <a:spLocks noGrp="1"/>
          </p:cNvSpPr>
          <p:nvPr>
            <p:ph idx="1"/>
          </p:nvPr>
        </p:nvSpPr>
        <p:spPr/>
        <p:txBody>
          <a:bodyPr>
            <a:noAutofit/>
          </a:bodyPr>
          <a:lstStyle/>
          <a:p>
            <a:pPr marL="0" indent="0">
              <a:buNone/>
            </a:pPr>
            <a:r>
              <a:rPr lang="es-ES" sz="2000" dirty="0"/>
              <a:t>1. </a:t>
            </a:r>
            <a:r>
              <a:rPr sz="2000" dirty="0"/>
              <a:t>Excel es un </a:t>
            </a:r>
            <a:r>
              <a:rPr sz="2000" dirty="0" err="1"/>
              <a:t>programa</a:t>
            </a:r>
            <a:r>
              <a:rPr sz="2000" dirty="0"/>
              <a:t> de hojas de </a:t>
            </a:r>
            <a:r>
              <a:rPr sz="2000" dirty="0" err="1"/>
              <a:t>cálculo</a:t>
            </a:r>
            <a:r>
              <a:rPr sz="2000" dirty="0"/>
              <a:t> </a:t>
            </a:r>
            <a:r>
              <a:rPr lang="ar-LB" sz="2000" noProof="1"/>
              <a:t>desarrollado</a:t>
            </a:r>
            <a:r>
              <a:rPr sz="2000" dirty="0"/>
              <a:t> por Microsoft.</a:t>
            </a:r>
          </a:p>
          <a:p>
            <a:pPr marL="0" indent="0">
              <a:buNone/>
            </a:pPr>
            <a:endParaRPr lang="es-ES" sz="2000" dirty="0"/>
          </a:p>
          <a:p>
            <a:pPr marL="0" indent="0">
              <a:buNone/>
            </a:pPr>
            <a:r>
              <a:rPr lang="es-ES" sz="2000" dirty="0"/>
              <a:t>2. </a:t>
            </a:r>
            <a:r>
              <a:rPr sz="2000" dirty="0" err="1"/>
              <a:t>Permite</a:t>
            </a:r>
            <a:r>
              <a:rPr sz="2000" dirty="0"/>
              <a:t> </a:t>
            </a:r>
            <a:r>
              <a:rPr sz="2000" dirty="0" err="1"/>
              <a:t>organizar</a:t>
            </a:r>
            <a:r>
              <a:rPr sz="2000" dirty="0"/>
              <a:t>, </a:t>
            </a:r>
            <a:r>
              <a:rPr sz="2000" dirty="0" err="1"/>
              <a:t>procesar</a:t>
            </a:r>
            <a:r>
              <a:rPr sz="2000" dirty="0"/>
              <a:t> y </a:t>
            </a:r>
            <a:r>
              <a:rPr sz="2000" dirty="0" err="1"/>
              <a:t>analizar</a:t>
            </a:r>
            <a:r>
              <a:rPr sz="2000" dirty="0"/>
              <a:t> </a:t>
            </a:r>
            <a:r>
              <a:rPr sz="2000" dirty="0" err="1"/>
              <a:t>grandes</a:t>
            </a:r>
            <a:r>
              <a:rPr sz="2000" dirty="0"/>
              <a:t> </a:t>
            </a:r>
            <a:r>
              <a:rPr sz="2000" dirty="0" err="1"/>
              <a:t>cantidades</a:t>
            </a:r>
            <a:r>
              <a:rPr sz="2000" dirty="0"/>
              <a:t> de </a:t>
            </a:r>
            <a:r>
              <a:rPr sz="2000" dirty="0" err="1"/>
              <a:t>datos</a:t>
            </a:r>
            <a:r>
              <a:rPr sz="2000" dirty="0"/>
              <a:t>.</a:t>
            </a:r>
          </a:p>
          <a:p>
            <a:pPr marL="0" indent="0">
              <a:buNone/>
            </a:pPr>
            <a:endParaRPr lang="es-ES" sz="2000" dirty="0"/>
          </a:p>
          <a:p>
            <a:pPr marL="0" indent="0">
              <a:buNone/>
            </a:pPr>
            <a:r>
              <a:rPr lang="es-ES" sz="2000" dirty="0"/>
              <a:t>3. </a:t>
            </a:r>
            <a:r>
              <a:rPr sz="2000" dirty="0" err="1"/>
              <a:t>En</a:t>
            </a:r>
            <a:r>
              <a:rPr sz="2000" dirty="0"/>
              <a:t> la </a:t>
            </a:r>
            <a:r>
              <a:rPr sz="2000" dirty="0" err="1"/>
              <a:t>gestión</a:t>
            </a:r>
            <a:r>
              <a:rPr sz="2000" dirty="0"/>
              <a:t> </a:t>
            </a:r>
            <a:r>
              <a:rPr sz="2000" dirty="0" err="1"/>
              <a:t>administrativa</a:t>
            </a:r>
            <a:r>
              <a:rPr sz="2000" dirty="0"/>
              <a:t> se </a:t>
            </a:r>
            <a:r>
              <a:rPr sz="2000" dirty="0" err="1"/>
              <a:t>utiliza</a:t>
            </a:r>
            <a:r>
              <a:rPr sz="2000" dirty="0"/>
              <a:t> para:</a:t>
            </a:r>
          </a:p>
          <a:p>
            <a:r>
              <a:rPr sz="2000" dirty="0"/>
              <a:t>   - </a:t>
            </a:r>
            <a:r>
              <a:rPr sz="2000" dirty="0" err="1"/>
              <a:t>Elaborar</a:t>
            </a:r>
            <a:r>
              <a:rPr sz="2000" dirty="0"/>
              <a:t> </a:t>
            </a:r>
            <a:r>
              <a:rPr sz="2000" dirty="0" err="1"/>
              <a:t>informes</a:t>
            </a:r>
            <a:r>
              <a:rPr sz="2000" dirty="0"/>
              <a:t> y </a:t>
            </a:r>
            <a:r>
              <a:rPr sz="2000" dirty="0" err="1"/>
              <a:t>reportes</a:t>
            </a:r>
            <a:r>
              <a:rPr sz="2000" dirty="0"/>
              <a:t>.</a:t>
            </a:r>
          </a:p>
          <a:p>
            <a:r>
              <a:rPr sz="2000" dirty="0"/>
              <a:t>   - </a:t>
            </a:r>
            <a:r>
              <a:rPr sz="2000" dirty="0" err="1"/>
              <a:t>Facilitar</a:t>
            </a:r>
            <a:r>
              <a:rPr sz="2000" dirty="0"/>
              <a:t> la </a:t>
            </a:r>
            <a:r>
              <a:rPr sz="2000" dirty="0" err="1"/>
              <a:t>toma</a:t>
            </a:r>
            <a:r>
              <a:rPr sz="2000" dirty="0"/>
              <a:t> de </a:t>
            </a:r>
            <a:r>
              <a:rPr sz="2000" dirty="0" err="1"/>
              <a:t>decisiones</a:t>
            </a:r>
            <a:r>
              <a:rPr sz="2000" dirty="0"/>
              <a:t> con </a:t>
            </a:r>
            <a:r>
              <a:rPr sz="2000" dirty="0" err="1"/>
              <a:t>datos</a:t>
            </a:r>
            <a:r>
              <a:rPr sz="2000" dirty="0"/>
              <a:t>.</a:t>
            </a:r>
          </a:p>
          <a:p>
            <a:r>
              <a:rPr sz="2000" dirty="0"/>
              <a:t>   - </a:t>
            </a:r>
            <a:r>
              <a:rPr sz="2000" dirty="0" err="1"/>
              <a:t>Automatizar</a:t>
            </a:r>
            <a:r>
              <a:rPr sz="2000" dirty="0"/>
              <a:t> </a:t>
            </a:r>
            <a:r>
              <a:rPr sz="2000" dirty="0" err="1"/>
              <a:t>cálculos</a:t>
            </a:r>
            <a:r>
              <a:rPr sz="2000" dirty="0"/>
              <a:t> y </a:t>
            </a:r>
            <a:r>
              <a:rPr sz="2000" dirty="0" err="1"/>
              <a:t>procesos</a:t>
            </a:r>
            <a:r>
              <a:rPr sz="2000" dirty="0"/>
              <a:t> </a:t>
            </a:r>
            <a:r>
              <a:rPr sz="2000" dirty="0" err="1"/>
              <a:t>rutinarios</a:t>
            </a:r>
            <a:r>
              <a:rPr sz="2000" dirty="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440711"/>
            <a:ext cx="7968615" cy="2580640"/>
          </a:xfrm>
          <a:prstGeom prst="rect">
            <a:avLst/>
          </a:prstGeom>
        </p:spPr>
        <p:txBody>
          <a:bodyPr vert="horz" wrap="square" lIns="0" tIns="90805" rIns="0" bIns="0" rtlCol="0">
            <a:spAutoFit/>
          </a:bodyPr>
          <a:lstStyle/>
          <a:p>
            <a:pPr marL="355600" indent="-342900">
              <a:lnSpc>
                <a:spcPct val="100000"/>
              </a:lnSpc>
              <a:spcBef>
                <a:spcPts val="715"/>
              </a:spcBef>
              <a:buSzPct val="94545"/>
              <a:buFont typeface="Arial MT"/>
              <a:buChar char="•"/>
              <a:tabLst>
                <a:tab pos="354965" algn="l"/>
                <a:tab pos="355600" algn="l"/>
              </a:tabLst>
            </a:pPr>
            <a:r>
              <a:rPr sz="2750" i="1" spc="-45" dirty="0">
                <a:latin typeface="Calibri"/>
                <a:cs typeface="Calibri"/>
              </a:rPr>
              <a:t>MIN:</a:t>
            </a:r>
            <a:endParaRPr sz="2750">
              <a:latin typeface="Calibri"/>
              <a:cs typeface="Calibri"/>
            </a:endParaRPr>
          </a:p>
          <a:p>
            <a:pPr marL="12700" marR="5080">
              <a:lnSpc>
                <a:spcPct val="100000"/>
              </a:lnSpc>
              <a:spcBef>
                <a:spcPts val="595"/>
              </a:spcBef>
            </a:pPr>
            <a:r>
              <a:rPr sz="2600" spc="-45" dirty="0">
                <a:latin typeface="Calibri"/>
                <a:cs typeface="Calibri"/>
              </a:rPr>
              <a:t>Es</a:t>
            </a:r>
            <a:r>
              <a:rPr sz="2600" spc="45" dirty="0">
                <a:latin typeface="Calibri"/>
                <a:cs typeface="Calibri"/>
              </a:rPr>
              <a:t> </a:t>
            </a:r>
            <a:r>
              <a:rPr sz="2600" spc="35" dirty="0">
                <a:latin typeface="Calibri"/>
                <a:cs typeface="Calibri"/>
              </a:rPr>
              <a:t>una</a:t>
            </a:r>
            <a:r>
              <a:rPr sz="2600" spc="45" dirty="0">
                <a:latin typeface="Calibri"/>
                <a:cs typeface="Calibri"/>
              </a:rPr>
              <a:t> </a:t>
            </a:r>
            <a:r>
              <a:rPr sz="2600" spc="-85" dirty="0">
                <a:latin typeface="Calibri"/>
                <a:cs typeface="Calibri"/>
              </a:rPr>
              <a:t>de</a:t>
            </a:r>
            <a:r>
              <a:rPr sz="2600" spc="45" dirty="0">
                <a:latin typeface="Calibri"/>
                <a:cs typeface="Calibri"/>
              </a:rPr>
              <a:t> </a:t>
            </a:r>
            <a:r>
              <a:rPr sz="2600" spc="5" dirty="0">
                <a:latin typeface="Calibri"/>
                <a:cs typeface="Calibri"/>
              </a:rPr>
              <a:t>las</a:t>
            </a:r>
            <a:r>
              <a:rPr sz="2600" spc="35" dirty="0">
                <a:latin typeface="Calibri"/>
                <a:cs typeface="Calibri"/>
              </a:rPr>
              <a:t> </a:t>
            </a:r>
            <a:r>
              <a:rPr sz="2600" spc="10" dirty="0">
                <a:latin typeface="Calibri"/>
                <a:cs typeface="Calibri"/>
              </a:rPr>
              <a:t>funciones</a:t>
            </a:r>
            <a:r>
              <a:rPr sz="2600" spc="35" dirty="0">
                <a:latin typeface="Calibri"/>
                <a:cs typeface="Calibri"/>
              </a:rPr>
              <a:t> </a:t>
            </a:r>
            <a:r>
              <a:rPr sz="2600" spc="-35" dirty="0">
                <a:latin typeface="Calibri"/>
                <a:cs typeface="Calibri"/>
              </a:rPr>
              <a:t>estadísticas</a:t>
            </a:r>
            <a:r>
              <a:rPr sz="2600" spc="45" dirty="0">
                <a:latin typeface="Calibri"/>
                <a:cs typeface="Calibri"/>
              </a:rPr>
              <a:t> </a:t>
            </a:r>
            <a:r>
              <a:rPr sz="2600" spc="-85" dirty="0">
                <a:latin typeface="Calibri"/>
                <a:cs typeface="Calibri"/>
              </a:rPr>
              <a:t>de</a:t>
            </a:r>
            <a:r>
              <a:rPr sz="2600" spc="30" dirty="0">
                <a:latin typeface="Calibri"/>
                <a:cs typeface="Calibri"/>
              </a:rPr>
              <a:t> </a:t>
            </a:r>
            <a:r>
              <a:rPr sz="2600" spc="-30" dirty="0">
                <a:latin typeface="Calibri"/>
                <a:cs typeface="Calibri"/>
              </a:rPr>
              <a:t>más</a:t>
            </a:r>
            <a:r>
              <a:rPr sz="2600" spc="45" dirty="0">
                <a:latin typeface="Calibri"/>
                <a:cs typeface="Calibri"/>
              </a:rPr>
              <a:t> </a:t>
            </a:r>
            <a:r>
              <a:rPr sz="2600" spc="25" dirty="0">
                <a:latin typeface="Calibri"/>
                <a:cs typeface="Calibri"/>
              </a:rPr>
              <a:t>utilizadas</a:t>
            </a:r>
            <a:r>
              <a:rPr sz="2600" spc="35" dirty="0">
                <a:latin typeface="Calibri"/>
                <a:cs typeface="Calibri"/>
              </a:rPr>
              <a:t> </a:t>
            </a:r>
            <a:r>
              <a:rPr sz="2600" spc="-45" dirty="0">
                <a:latin typeface="Calibri"/>
                <a:cs typeface="Calibri"/>
              </a:rPr>
              <a:t>en </a:t>
            </a:r>
            <a:r>
              <a:rPr sz="2600" spc="-40" dirty="0">
                <a:latin typeface="Calibri"/>
                <a:cs typeface="Calibri"/>
              </a:rPr>
              <a:t> </a:t>
            </a:r>
            <a:r>
              <a:rPr sz="2600" spc="15" dirty="0">
                <a:latin typeface="Calibri"/>
                <a:cs typeface="Calibri"/>
              </a:rPr>
              <a:t>Excel.</a:t>
            </a:r>
            <a:r>
              <a:rPr sz="2600" spc="30" dirty="0">
                <a:latin typeface="Calibri"/>
                <a:cs typeface="Calibri"/>
              </a:rPr>
              <a:t> </a:t>
            </a:r>
            <a:r>
              <a:rPr sz="2600" spc="95" dirty="0">
                <a:latin typeface="Calibri"/>
                <a:cs typeface="Calibri"/>
              </a:rPr>
              <a:t>MIN</a:t>
            </a:r>
            <a:r>
              <a:rPr sz="2600" spc="50" dirty="0">
                <a:latin typeface="Calibri"/>
                <a:cs typeface="Calibri"/>
              </a:rPr>
              <a:t> </a:t>
            </a:r>
            <a:r>
              <a:rPr sz="2600" spc="-35" dirty="0">
                <a:latin typeface="Calibri"/>
                <a:cs typeface="Calibri"/>
              </a:rPr>
              <a:t>representa</a:t>
            </a:r>
            <a:r>
              <a:rPr sz="2600" spc="40" dirty="0">
                <a:latin typeface="Calibri"/>
                <a:cs typeface="Calibri"/>
              </a:rPr>
              <a:t> </a:t>
            </a:r>
            <a:r>
              <a:rPr sz="2600" spc="5" dirty="0">
                <a:latin typeface="Calibri"/>
                <a:cs typeface="Calibri"/>
              </a:rPr>
              <a:t>las</a:t>
            </a:r>
            <a:r>
              <a:rPr sz="2600" spc="45" dirty="0">
                <a:latin typeface="Calibri"/>
                <a:cs typeface="Calibri"/>
              </a:rPr>
              <a:t> </a:t>
            </a:r>
            <a:r>
              <a:rPr sz="2600" spc="-55" dirty="0">
                <a:latin typeface="Calibri"/>
                <a:cs typeface="Calibri"/>
              </a:rPr>
              <a:t>tres</a:t>
            </a:r>
            <a:r>
              <a:rPr sz="2600" spc="55" dirty="0">
                <a:latin typeface="Calibri"/>
                <a:cs typeface="Calibri"/>
              </a:rPr>
              <a:t> </a:t>
            </a:r>
            <a:r>
              <a:rPr sz="2600" spc="10" dirty="0">
                <a:latin typeface="Calibri"/>
                <a:cs typeface="Calibri"/>
              </a:rPr>
              <a:t>primeras</a:t>
            </a:r>
            <a:r>
              <a:rPr sz="2600" spc="35" dirty="0">
                <a:latin typeface="Calibri"/>
                <a:cs typeface="Calibri"/>
              </a:rPr>
              <a:t> </a:t>
            </a:r>
            <a:r>
              <a:rPr sz="2600" spc="-25" dirty="0">
                <a:latin typeface="Calibri"/>
                <a:cs typeface="Calibri"/>
              </a:rPr>
              <a:t>letras</a:t>
            </a:r>
            <a:r>
              <a:rPr sz="2600" spc="50" dirty="0">
                <a:latin typeface="Calibri"/>
                <a:cs typeface="Calibri"/>
              </a:rPr>
              <a:t> </a:t>
            </a:r>
            <a:r>
              <a:rPr sz="2600" spc="-85" dirty="0">
                <a:latin typeface="Calibri"/>
                <a:cs typeface="Calibri"/>
              </a:rPr>
              <a:t>de</a:t>
            </a:r>
            <a:r>
              <a:rPr sz="2600" spc="30" dirty="0">
                <a:latin typeface="Calibri"/>
                <a:cs typeface="Calibri"/>
              </a:rPr>
              <a:t> </a:t>
            </a:r>
            <a:r>
              <a:rPr sz="2600" spc="40" dirty="0">
                <a:latin typeface="Calibri"/>
                <a:cs typeface="Calibri"/>
              </a:rPr>
              <a:t>la</a:t>
            </a:r>
            <a:r>
              <a:rPr sz="2600" spc="50" dirty="0">
                <a:latin typeface="Calibri"/>
                <a:cs typeface="Calibri"/>
              </a:rPr>
              <a:t> </a:t>
            </a:r>
            <a:r>
              <a:rPr sz="2600" spc="15" dirty="0">
                <a:latin typeface="Calibri"/>
                <a:cs typeface="Calibri"/>
              </a:rPr>
              <a:t>palabra </a:t>
            </a:r>
            <a:r>
              <a:rPr sz="2600" spc="-575" dirty="0">
                <a:latin typeface="Calibri"/>
                <a:cs typeface="Calibri"/>
              </a:rPr>
              <a:t> </a:t>
            </a:r>
            <a:r>
              <a:rPr sz="2600" spc="110" dirty="0">
                <a:latin typeface="Calibri"/>
                <a:cs typeface="Calibri"/>
              </a:rPr>
              <a:t>MINIMO </a:t>
            </a:r>
            <a:r>
              <a:rPr sz="2600" spc="40" dirty="0">
                <a:latin typeface="Calibri"/>
                <a:cs typeface="Calibri"/>
              </a:rPr>
              <a:t>y </a:t>
            </a:r>
            <a:r>
              <a:rPr sz="2600" spc="-114" dirty="0">
                <a:latin typeface="Calibri"/>
                <a:cs typeface="Calibri"/>
              </a:rPr>
              <a:t>se</a:t>
            </a:r>
            <a:r>
              <a:rPr sz="2600" spc="-110" dirty="0">
                <a:latin typeface="Calibri"/>
                <a:cs typeface="Calibri"/>
              </a:rPr>
              <a:t> </a:t>
            </a:r>
            <a:r>
              <a:rPr sz="2600" spc="50" dirty="0">
                <a:latin typeface="Calibri"/>
                <a:cs typeface="Calibri"/>
              </a:rPr>
              <a:t>utiliza </a:t>
            </a:r>
            <a:r>
              <a:rPr sz="2600" spc="20" dirty="0">
                <a:latin typeface="Calibri"/>
                <a:cs typeface="Calibri"/>
              </a:rPr>
              <a:t>para </a:t>
            </a:r>
            <a:r>
              <a:rPr sz="2600" spc="5" dirty="0">
                <a:latin typeface="Calibri"/>
                <a:cs typeface="Calibri"/>
              </a:rPr>
              <a:t>encontrar </a:t>
            </a:r>
            <a:r>
              <a:rPr sz="2600" spc="-25" dirty="0">
                <a:latin typeface="Calibri"/>
                <a:cs typeface="Calibri"/>
              </a:rPr>
              <a:t>el </a:t>
            </a:r>
            <a:r>
              <a:rPr sz="2600" dirty="0">
                <a:latin typeface="Calibri"/>
                <a:cs typeface="Calibri"/>
              </a:rPr>
              <a:t>número </a:t>
            </a:r>
            <a:r>
              <a:rPr sz="2600" spc="-35" dirty="0">
                <a:latin typeface="Calibri"/>
                <a:cs typeface="Calibri"/>
              </a:rPr>
              <a:t>más </a:t>
            </a:r>
            <a:r>
              <a:rPr sz="2600" spc="-30" dirty="0">
                <a:latin typeface="Calibri"/>
                <a:cs typeface="Calibri"/>
              </a:rPr>
              <a:t> </a:t>
            </a:r>
            <a:r>
              <a:rPr sz="2600" spc="-55" dirty="0">
                <a:latin typeface="Calibri"/>
                <a:cs typeface="Calibri"/>
              </a:rPr>
              <a:t>pequeño,</a:t>
            </a:r>
            <a:r>
              <a:rPr sz="2600" spc="30" dirty="0">
                <a:latin typeface="Calibri"/>
                <a:cs typeface="Calibri"/>
              </a:rPr>
              <a:t> </a:t>
            </a:r>
            <a:r>
              <a:rPr sz="2600" spc="-15" dirty="0">
                <a:latin typeface="Calibri"/>
                <a:cs typeface="Calibri"/>
              </a:rPr>
              <a:t>menor</a:t>
            </a:r>
            <a:r>
              <a:rPr sz="2600" spc="45" dirty="0">
                <a:latin typeface="Calibri"/>
                <a:cs typeface="Calibri"/>
              </a:rPr>
              <a:t> </a:t>
            </a:r>
            <a:r>
              <a:rPr sz="2600" spc="-100" dirty="0">
                <a:latin typeface="Calibri"/>
                <a:cs typeface="Calibri"/>
              </a:rPr>
              <a:t>o</a:t>
            </a:r>
            <a:r>
              <a:rPr sz="2600" spc="50" dirty="0">
                <a:latin typeface="Calibri"/>
                <a:cs typeface="Calibri"/>
              </a:rPr>
              <a:t> </a:t>
            </a:r>
            <a:r>
              <a:rPr sz="2600" spc="30" dirty="0">
                <a:latin typeface="Calibri"/>
                <a:cs typeface="Calibri"/>
              </a:rPr>
              <a:t>mínimo </a:t>
            </a:r>
            <a:r>
              <a:rPr sz="2600" spc="-45" dirty="0">
                <a:latin typeface="Calibri"/>
                <a:cs typeface="Calibri"/>
              </a:rPr>
              <a:t>en</a:t>
            </a:r>
            <a:r>
              <a:rPr sz="2600" spc="50" dirty="0">
                <a:latin typeface="Calibri"/>
                <a:cs typeface="Calibri"/>
              </a:rPr>
              <a:t> </a:t>
            </a:r>
            <a:r>
              <a:rPr sz="2600" spc="35" dirty="0">
                <a:latin typeface="Calibri"/>
                <a:cs typeface="Calibri"/>
              </a:rPr>
              <a:t>una</a:t>
            </a:r>
            <a:r>
              <a:rPr sz="2600" spc="45" dirty="0">
                <a:latin typeface="Calibri"/>
                <a:cs typeface="Calibri"/>
              </a:rPr>
              <a:t> </a:t>
            </a:r>
            <a:r>
              <a:rPr sz="2600" dirty="0">
                <a:latin typeface="Calibri"/>
                <a:cs typeface="Calibri"/>
              </a:rPr>
              <a:t>lista</a:t>
            </a:r>
            <a:r>
              <a:rPr sz="2600" spc="45" dirty="0">
                <a:latin typeface="Calibri"/>
                <a:cs typeface="Calibri"/>
              </a:rPr>
              <a:t> </a:t>
            </a:r>
            <a:r>
              <a:rPr sz="2600" spc="-85" dirty="0">
                <a:latin typeface="Calibri"/>
                <a:cs typeface="Calibri"/>
              </a:rPr>
              <a:t>de</a:t>
            </a:r>
            <a:r>
              <a:rPr sz="2600" spc="35" dirty="0">
                <a:latin typeface="Calibri"/>
                <a:cs typeface="Calibri"/>
              </a:rPr>
              <a:t> </a:t>
            </a:r>
            <a:r>
              <a:rPr sz="2600" spc="-10" dirty="0">
                <a:latin typeface="Calibri"/>
                <a:cs typeface="Calibri"/>
              </a:rPr>
              <a:t>valores</a:t>
            </a:r>
            <a:r>
              <a:rPr sz="2600" spc="50" dirty="0">
                <a:latin typeface="Calibri"/>
                <a:cs typeface="Calibri"/>
              </a:rPr>
              <a:t> </a:t>
            </a:r>
            <a:r>
              <a:rPr sz="2600" spc="-100" dirty="0">
                <a:latin typeface="Calibri"/>
                <a:cs typeface="Calibri"/>
              </a:rPr>
              <a:t>o </a:t>
            </a:r>
            <a:r>
              <a:rPr sz="2600" spc="-95" dirty="0">
                <a:latin typeface="Calibri"/>
                <a:cs typeface="Calibri"/>
              </a:rPr>
              <a:t> </a:t>
            </a:r>
            <a:r>
              <a:rPr sz="2600" spc="-25" dirty="0">
                <a:latin typeface="Calibri"/>
                <a:cs typeface="Calibri"/>
              </a:rPr>
              <a:t>argumentos.</a:t>
            </a:r>
            <a:endParaRPr sz="2600">
              <a:latin typeface="Calibri"/>
              <a:cs typeface="Calibri"/>
            </a:endParaRPr>
          </a:p>
        </p:txBody>
      </p:sp>
      <p:pic>
        <p:nvPicPr>
          <p:cNvPr id="3" name="object 3"/>
          <p:cNvPicPr/>
          <p:nvPr/>
        </p:nvPicPr>
        <p:blipFill>
          <a:blip r:embed="rId2" cstate="print"/>
          <a:stretch>
            <a:fillRect/>
          </a:stretch>
        </p:blipFill>
        <p:spPr>
          <a:xfrm>
            <a:off x="934948" y="3076954"/>
            <a:ext cx="6730771" cy="378104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1645" y="751794"/>
            <a:ext cx="7213640" cy="2677206"/>
          </a:xfrm>
          <a:prstGeom prst="rect">
            <a:avLst/>
          </a:prstGeom>
        </p:spPr>
      </p:pic>
      <p:sp>
        <p:nvSpPr>
          <p:cNvPr id="3" name="object 3"/>
          <p:cNvSpPr txBox="1"/>
          <p:nvPr/>
        </p:nvSpPr>
        <p:spPr>
          <a:xfrm>
            <a:off x="546303" y="3753366"/>
            <a:ext cx="7906384" cy="1391920"/>
          </a:xfrm>
          <a:prstGeom prst="rect">
            <a:avLst/>
          </a:prstGeom>
        </p:spPr>
        <p:txBody>
          <a:bodyPr vert="horz" wrap="square" lIns="0" tIns="91440" rIns="0" bIns="0" rtlCol="0">
            <a:spAutoFit/>
          </a:bodyPr>
          <a:lstStyle/>
          <a:p>
            <a:pPr marL="355600" indent="-342900">
              <a:lnSpc>
                <a:spcPct val="100000"/>
              </a:lnSpc>
              <a:spcBef>
                <a:spcPts val="720"/>
              </a:spcBef>
              <a:buSzPct val="94545"/>
              <a:buFont typeface="Arial MT"/>
              <a:buChar char="•"/>
              <a:tabLst>
                <a:tab pos="354965" algn="l"/>
                <a:tab pos="355600" algn="l"/>
              </a:tabLst>
            </a:pPr>
            <a:r>
              <a:rPr sz="2750" i="1" spc="-75" dirty="0">
                <a:latin typeface="Calibri"/>
                <a:cs typeface="Calibri"/>
              </a:rPr>
              <a:t>SUMA:</a:t>
            </a:r>
            <a:endParaRPr sz="2750">
              <a:latin typeface="Calibri"/>
              <a:cs typeface="Calibri"/>
            </a:endParaRPr>
          </a:p>
          <a:p>
            <a:pPr marL="12700" marR="5080">
              <a:lnSpc>
                <a:spcPct val="100000"/>
              </a:lnSpc>
              <a:spcBef>
                <a:spcPts val="595"/>
              </a:spcBef>
            </a:pPr>
            <a:r>
              <a:rPr sz="2600" spc="5" dirty="0">
                <a:latin typeface="Calibri"/>
                <a:cs typeface="Calibri"/>
              </a:rPr>
              <a:t>Como</a:t>
            </a:r>
            <a:r>
              <a:rPr sz="2600" spc="55" dirty="0">
                <a:latin typeface="Calibri"/>
                <a:cs typeface="Calibri"/>
              </a:rPr>
              <a:t> </a:t>
            </a:r>
            <a:r>
              <a:rPr sz="2600" dirty="0">
                <a:latin typeface="Calibri"/>
                <a:cs typeface="Calibri"/>
              </a:rPr>
              <a:t>su</a:t>
            </a:r>
            <a:r>
              <a:rPr sz="2600" spc="45" dirty="0">
                <a:latin typeface="Calibri"/>
                <a:cs typeface="Calibri"/>
              </a:rPr>
              <a:t> </a:t>
            </a:r>
            <a:r>
              <a:rPr sz="2600" spc="-20" dirty="0">
                <a:latin typeface="Calibri"/>
                <a:cs typeface="Calibri"/>
              </a:rPr>
              <a:t>nombre</a:t>
            </a:r>
            <a:r>
              <a:rPr sz="2600" spc="35" dirty="0">
                <a:latin typeface="Calibri"/>
                <a:cs typeface="Calibri"/>
              </a:rPr>
              <a:t> </a:t>
            </a:r>
            <a:r>
              <a:rPr sz="2600" spc="5" dirty="0">
                <a:latin typeface="Calibri"/>
                <a:cs typeface="Calibri"/>
              </a:rPr>
              <a:t>lo</a:t>
            </a:r>
            <a:r>
              <a:rPr sz="2600" spc="30" dirty="0">
                <a:latin typeface="Calibri"/>
                <a:cs typeface="Calibri"/>
              </a:rPr>
              <a:t> </a:t>
            </a:r>
            <a:r>
              <a:rPr sz="2600" spc="25" dirty="0">
                <a:latin typeface="Calibri"/>
                <a:cs typeface="Calibri"/>
              </a:rPr>
              <a:t>indica, </a:t>
            </a:r>
            <a:r>
              <a:rPr sz="2600" spc="-5" dirty="0">
                <a:latin typeface="Calibri"/>
                <a:cs typeface="Calibri"/>
              </a:rPr>
              <a:t>suma</a:t>
            </a:r>
            <a:r>
              <a:rPr sz="2600" spc="45" dirty="0">
                <a:latin typeface="Calibri"/>
                <a:cs typeface="Calibri"/>
              </a:rPr>
              <a:t> </a:t>
            </a:r>
            <a:r>
              <a:rPr sz="2600" spc="-20" dirty="0">
                <a:latin typeface="Calibri"/>
                <a:cs typeface="Calibri"/>
              </a:rPr>
              <a:t>los</a:t>
            </a:r>
            <a:r>
              <a:rPr sz="2600" spc="45" dirty="0">
                <a:latin typeface="Calibri"/>
                <a:cs typeface="Calibri"/>
              </a:rPr>
              <a:t> </a:t>
            </a:r>
            <a:r>
              <a:rPr sz="2600" spc="-10" dirty="0">
                <a:latin typeface="Calibri"/>
                <a:cs typeface="Calibri"/>
              </a:rPr>
              <a:t>números</a:t>
            </a:r>
            <a:r>
              <a:rPr sz="2600" spc="45" dirty="0">
                <a:latin typeface="Calibri"/>
                <a:cs typeface="Calibri"/>
              </a:rPr>
              <a:t> </a:t>
            </a:r>
            <a:r>
              <a:rPr sz="2600" spc="-45" dirty="0">
                <a:latin typeface="Calibri"/>
                <a:cs typeface="Calibri"/>
              </a:rPr>
              <a:t>en</a:t>
            </a:r>
            <a:r>
              <a:rPr sz="2600" spc="30" dirty="0">
                <a:latin typeface="Calibri"/>
                <a:cs typeface="Calibri"/>
              </a:rPr>
              <a:t> </a:t>
            </a:r>
            <a:r>
              <a:rPr sz="2600" spc="65" dirty="0">
                <a:latin typeface="Calibri"/>
                <a:cs typeface="Calibri"/>
              </a:rPr>
              <a:t>un</a:t>
            </a:r>
            <a:r>
              <a:rPr sz="2600" spc="45" dirty="0">
                <a:latin typeface="Calibri"/>
                <a:cs typeface="Calibri"/>
              </a:rPr>
              <a:t> </a:t>
            </a:r>
            <a:r>
              <a:rPr sz="2600" spc="30" dirty="0">
                <a:latin typeface="Calibri"/>
                <a:cs typeface="Calibri"/>
              </a:rPr>
              <a:t>rango </a:t>
            </a:r>
            <a:r>
              <a:rPr sz="2600" spc="-570" dirty="0">
                <a:latin typeface="Calibri"/>
                <a:cs typeface="Calibri"/>
              </a:rPr>
              <a:t> </a:t>
            </a:r>
            <a:r>
              <a:rPr sz="2600" spc="-85" dirty="0">
                <a:latin typeface="Calibri"/>
                <a:cs typeface="Calibri"/>
              </a:rPr>
              <a:t>de</a:t>
            </a:r>
            <a:r>
              <a:rPr sz="2600" spc="25" dirty="0">
                <a:latin typeface="Calibri"/>
                <a:cs typeface="Calibri"/>
              </a:rPr>
              <a:t> </a:t>
            </a:r>
            <a:r>
              <a:rPr sz="2600" spc="-30" dirty="0">
                <a:latin typeface="Calibri"/>
                <a:cs typeface="Calibri"/>
              </a:rPr>
              <a:t>celdas.</a:t>
            </a:r>
            <a:r>
              <a:rPr sz="2600" spc="35" dirty="0">
                <a:latin typeface="Calibri"/>
                <a:cs typeface="Calibri"/>
              </a:rPr>
              <a:t> </a:t>
            </a:r>
            <a:r>
              <a:rPr sz="2600" spc="50" dirty="0">
                <a:latin typeface="Calibri"/>
                <a:cs typeface="Calibri"/>
              </a:rPr>
              <a:t>SUMA</a:t>
            </a:r>
            <a:r>
              <a:rPr sz="2600" spc="45" dirty="0">
                <a:latin typeface="Calibri"/>
                <a:cs typeface="Calibri"/>
              </a:rPr>
              <a:t> </a:t>
            </a:r>
            <a:r>
              <a:rPr sz="2600" spc="-114" dirty="0">
                <a:latin typeface="Calibri"/>
                <a:cs typeface="Calibri"/>
              </a:rPr>
              <a:t>es</a:t>
            </a:r>
            <a:r>
              <a:rPr sz="2600" spc="50" dirty="0">
                <a:latin typeface="Calibri"/>
                <a:cs typeface="Calibri"/>
              </a:rPr>
              <a:t> </a:t>
            </a:r>
            <a:r>
              <a:rPr sz="2600" spc="40" dirty="0">
                <a:latin typeface="Calibri"/>
                <a:cs typeface="Calibri"/>
              </a:rPr>
              <a:t>la</a:t>
            </a:r>
            <a:r>
              <a:rPr sz="2600" spc="35" dirty="0">
                <a:latin typeface="Calibri"/>
                <a:cs typeface="Calibri"/>
              </a:rPr>
              <a:t> </a:t>
            </a:r>
            <a:r>
              <a:rPr sz="2600" spc="45" dirty="0">
                <a:latin typeface="Calibri"/>
                <a:cs typeface="Calibri"/>
              </a:rPr>
              <a:t>función</a:t>
            </a:r>
            <a:r>
              <a:rPr sz="2600" spc="50" dirty="0">
                <a:latin typeface="Calibri"/>
                <a:cs typeface="Calibri"/>
              </a:rPr>
              <a:t> </a:t>
            </a:r>
            <a:r>
              <a:rPr sz="2600" spc="-30" dirty="0">
                <a:latin typeface="Calibri"/>
                <a:cs typeface="Calibri"/>
              </a:rPr>
              <a:t>más</a:t>
            </a:r>
            <a:r>
              <a:rPr sz="2600" spc="45" dirty="0">
                <a:latin typeface="Calibri"/>
                <a:cs typeface="Calibri"/>
              </a:rPr>
              <a:t> </a:t>
            </a:r>
            <a:r>
              <a:rPr sz="2600" spc="25" dirty="0">
                <a:latin typeface="Calibri"/>
                <a:cs typeface="Calibri"/>
              </a:rPr>
              <a:t>popular</a:t>
            </a:r>
            <a:r>
              <a:rPr sz="2600" spc="60" dirty="0">
                <a:latin typeface="Calibri"/>
                <a:cs typeface="Calibri"/>
              </a:rPr>
              <a:t> </a:t>
            </a:r>
            <a:r>
              <a:rPr sz="2600" spc="-85" dirty="0">
                <a:latin typeface="Calibri"/>
                <a:cs typeface="Calibri"/>
              </a:rPr>
              <a:t>de</a:t>
            </a:r>
            <a:r>
              <a:rPr sz="2600" spc="30" dirty="0">
                <a:latin typeface="Calibri"/>
                <a:cs typeface="Calibri"/>
              </a:rPr>
              <a:t> </a:t>
            </a:r>
            <a:r>
              <a:rPr sz="2600" spc="10" dirty="0">
                <a:latin typeface="Calibri"/>
                <a:cs typeface="Calibri"/>
              </a:rPr>
              <a:t>Excel.</a:t>
            </a:r>
            <a:endParaRPr sz="260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8177" y="728747"/>
            <a:ext cx="7540625" cy="1788160"/>
          </a:xfrm>
          <a:prstGeom prst="rect">
            <a:avLst/>
          </a:prstGeom>
        </p:spPr>
        <p:txBody>
          <a:bodyPr vert="horz" wrap="square" lIns="0" tIns="90805" rIns="0" bIns="0" rtlCol="0">
            <a:spAutoFit/>
          </a:bodyPr>
          <a:lstStyle/>
          <a:p>
            <a:pPr marL="355600" indent="-342900">
              <a:lnSpc>
                <a:spcPct val="100000"/>
              </a:lnSpc>
              <a:spcBef>
                <a:spcPts val="715"/>
              </a:spcBef>
              <a:buSzPct val="94545"/>
              <a:buFont typeface="Arial MT"/>
              <a:buChar char="•"/>
              <a:tabLst>
                <a:tab pos="354965" algn="l"/>
                <a:tab pos="355600" algn="l"/>
              </a:tabLst>
            </a:pPr>
            <a:r>
              <a:rPr sz="2750" i="1" spc="-20" dirty="0">
                <a:latin typeface="Calibri"/>
                <a:cs typeface="Calibri"/>
              </a:rPr>
              <a:t>PROMEDIO:</a:t>
            </a:r>
            <a:endParaRPr sz="2750">
              <a:latin typeface="Calibri"/>
              <a:cs typeface="Calibri"/>
            </a:endParaRPr>
          </a:p>
          <a:p>
            <a:pPr marL="12700" marR="5080">
              <a:lnSpc>
                <a:spcPct val="100000"/>
              </a:lnSpc>
              <a:spcBef>
                <a:spcPts val="595"/>
              </a:spcBef>
            </a:pPr>
            <a:r>
              <a:rPr sz="2600" spc="-45" dirty="0">
                <a:latin typeface="Calibri"/>
                <a:cs typeface="Calibri"/>
              </a:rPr>
              <a:t>Es</a:t>
            </a:r>
            <a:r>
              <a:rPr sz="2600" spc="40" dirty="0">
                <a:latin typeface="Calibri"/>
                <a:cs typeface="Calibri"/>
              </a:rPr>
              <a:t> </a:t>
            </a:r>
            <a:r>
              <a:rPr sz="2600" spc="35" dirty="0">
                <a:latin typeface="Calibri"/>
                <a:cs typeface="Calibri"/>
              </a:rPr>
              <a:t>una</a:t>
            </a:r>
            <a:r>
              <a:rPr sz="2600" spc="50" dirty="0">
                <a:latin typeface="Calibri"/>
                <a:cs typeface="Calibri"/>
              </a:rPr>
              <a:t> </a:t>
            </a:r>
            <a:r>
              <a:rPr sz="2600" spc="-85" dirty="0">
                <a:latin typeface="Calibri"/>
                <a:cs typeface="Calibri"/>
              </a:rPr>
              <a:t>de</a:t>
            </a:r>
            <a:r>
              <a:rPr sz="2600" spc="45" dirty="0">
                <a:latin typeface="Calibri"/>
                <a:cs typeface="Calibri"/>
              </a:rPr>
              <a:t> </a:t>
            </a:r>
            <a:r>
              <a:rPr sz="2600" spc="5" dirty="0">
                <a:latin typeface="Calibri"/>
                <a:cs typeface="Calibri"/>
              </a:rPr>
              <a:t>las</a:t>
            </a:r>
            <a:r>
              <a:rPr sz="2600" spc="35" dirty="0">
                <a:latin typeface="Calibri"/>
                <a:cs typeface="Calibri"/>
              </a:rPr>
              <a:t> </a:t>
            </a:r>
            <a:r>
              <a:rPr sz="2600" spc="10" dirty="0">
                <a:latin typeface="Calibri"/>
                <a:cs typeface="Calibri"/>
              </a:rPr>
              <a:t>funciones</a:t>
            </a:r>
            <a:r>
              <a:rPr sz="2600" spc="35" dirty="0">
                <a:latin typeface="Calibri"/>
                <a:cs typeface="Calibri"/>
              </a:rPr>
              <a:t> </a:t>
            </a:r>
            <a:r>
              <a:rPr sz="2600" spc="-35" dirty="0">
                <a:latin typeface="Calibri"/>
                <a:cs typeface="Calibri"/>
              </a:rPr>
              <a:t>estadísticas</a:t>
            </a:r>
            <a:r>
              <a:rPr sz="2600" spc="45" dirty="0">
                <a:latin typeface="Calibri"/>
                <a:cs typeface="Calibri"/>
              </a:rPr>
              <a:t> </a:t>
            </a:r>
            <a:r>
              <a:rPr sz="2600" spc="-85" dirty="0">
                <a:latin typeface="Calibri"/>
                <a:cs typeface="Calibri"/>
              </a:rPr>
              <a:t>de</a:t>
            </a:r>
            <a:r>
              <a:rPr sz="2600" spc="30" dirty="0">
                <a:latin typeface="Calibri"/>
                <a:cs typeface="Calibri"/>
              </a:rPr>
              <a:t> </a:t>
            </a:r>
            <a:r>
              <a:rPr sz="2600" spc="-30" dirty="0">
                <a:latin typeface="Calibri"/>
                <a:cs typeface="Calibri"/>
              </a:rPr>
              <a:t>más</a:t>
            </a:r>
            <a:r>
              <a:rPr sz="2600" spc="45" dirty="0">
                <a:latin typeface="Calibri"/>
                <a:cs typeface="Calibri"/>
              </a:rPr>
              <a:t> </a:t>
            </a:r>
            <a:r>
              <a:rPr sz="2600" spc="25" dirty="0">
                <a:latin typeface="Calibri"/>
                <a:cs typeface="Calibri"/>
              </a:rPr>
              <a:t>utilizadas</a:t>
            </a:r>
            <a:r>
              <a:rPr sz="2600" spc="35" dirty="0">
                <a:latin typeface="Calibri"/>
                <a:cs typeface="Calibri"/>
              </a:rPr>
              <a:t> </a:t>
            </a:r>
            <a:r>
              <a:rPr sz="2600" spc="-45" dirty="0">
                <a:latin typeface="Calibri"/>
                <a:cs typeface="Calibri"/>
              </a:rPr>
              <a:t>en </a:t>
            </a:r>
            <a:r>
              <a:rPr sz="2600" spc="-570" dirty="0">
                <a:latin typeface="Calibri"/>
                <a:cs typeface="Calibri"/>
              </a:rPr>
              <a:t> </a:t>
            </a:r>
            <a:r>
              <a:rPr sz="2600" spc="15" dirty="0">
                <a:latin typeface="Calibri"/>
                <a:cs typeface="Calibri"/>
              </a:rPr>
              <a:t>Excel. </a:t>
            </a:r>
            <a:r>
              <a:rPr sz="2600" spc="85" dirty="0">
                <a:latin typeface="Calibri"/>
                <a:cs typeface="Calibri"/>
              </a:rPr>
              <a:t>PROMEDIO </a:t>
            </a:r>
            <a:r>
              <a:rPr sz="2600" spc="-110" dirty="0">
                <a:latin typeface="Calibri"/>
                <a:cs typeface="Calibri"/>
              </a:rPr>
              <a:t>se</a:t>
            </a:r>
            <a:r>
              <a:rPr sz="2600" spc="-105" dirty="0">
                <a:latin typeface="Calibri"/>
                <a:cs typeface="Calibri"/>
              </a:rPr>
              <a:t> </a:t>
            </a:r>
            <a:r>
              <a:rPr sz="2600" spc="55" dirty="0">
                <a:latin typeface="Calibri"/>
                <a:cs typeface="Calibri"/>
              </a:rPr>
              <a:t>utiliza </a:t>
            </a:r>
            <a:r>
              <a:rPr sz="2600" spc="20" dirty="0">
                <a:latin typeface="Calibri"/>
                <a:cs typeface="Calibri"/>
              </a:rPr>
              <a:t>para </a:t>
            </a:r>
            <a:r>
              <a:rPr sz="2600" spc="5" dirty="0">
                <a:latin typeface="Calibri"/>
                <a:cs typeface="Calibri"/>
              </a:rPr>
              <a:t>encontrar </a:t>
            </a:r>
            <a:r>
              <a:rPr sz="2600" spc="40" dirty="0">
                <a:latin typeface="Calibri"/>
                <a:cs typeface="Calibri"/>
              </a:rPr>
              <a:t>la </a:t>
            </a:r>
            <a:r>
              <a:rPr sz="2600" spc="-20" dirty="0">
                <a:latin typeface="Calibri"/>
                <a:cs typeface="Calibri"/>
              </a:rPr>
              <a:t>media </a:t>
            </a:r>
            <a:r>
              <a:rPr sz="2600" spc="-15" dirty="0">
                <a:latin typeface="Calibri"/>
                <a:cs typeface="Calibri"/>
              </a:rPr>
              <a:t> </a:t>
            </a:r>
            <a:r>
              <a:rPr sz="2600" spc="-5" dirty="0">
                <a:latin typeface="Calibri"/>
                <a:cs typeface="Calibri"/>
              </a:rPr>
              <a:t>aritmética</a:t>
            </a:r>
            <a:r>
              <a:rPr sz="2600" spc="35" dirty="0">
                <a:latin typeface="Calibri"/>
                <a:cs typeface="Calibri"/>
              </a:rPr>
              <a:t> </a:t>
            </a:r>
            <a:r>
              <a:rPr sz="2600" spc="-45" dirty="0">
                <a:latin typeface="Calibri"/>
                <a:cs typeface="Calibri"/>
              </a:rPr>
              <a:t>en</a:t>
            </a:r>
            <a:r>
              <a:rPr sz="2600" spc="55" dirty="0">
                <a:latin typeface="Calibri"/>
                <a:cs typeface="Calibri"/>
              </a:rPr>
              <a:t> </a:t>
            </a:r>
            <a:r>
              <a:rPr sz="2600" spc="35" dirty="0">
                <a:latin typeface="Calibri"/>
                <a:cs typeface="Calibri"/>
              </a:rPr>
              <a:t>una</a:t>
            </a:r>
            <a:r>
              <a:rPr sz="2600" spc="45" dirty="0">
                <a:latin typeface="Calibri"/>
                <a:cs typeface="Calibri"/>
              </a:rPr>
              <a:t> </a:t>
            </a:r>
            <a:r>
              <a:rPr sz="2600" dirty="0">
                <a:latin typeface="Calibri"/>
                <a:cs typeface="Calibri"/>
              </a:rPr>
              <a:t>lista</a:t>
            </a:r>
            <a:r>
              <a:rPr sz="2600" spc="35" dirty="0">
                <a:latin typeface="Calibri"/>
                <a:cs typeface="Calibri"/>
              </a:rPr>
              <a:t> </a:t>
            </a:r>
            <a:r>
              <a:rPr sz="2600" spc="-85" dirty="0">
                <a:latin typeface="Calibri"/>
                <a:cs typeface="Calibri"/>
              </a:rPr>
              <a:t>de</a:t>
            </a:r>
            <a:r>
              <a:rPr sz="2600" spc="45" dirty="0">
                <a:latin typeface="Calibri"/>
                <a:cs typeface="Calibri"/>
              </a:rPr>
              <a:t> </a:t>
            </a:r>
            <a:r>
              <a:rPr sz="2600" spc="-10" dirty="0">
                <a:latin typeface="Calibri"/>
                <a:cs typeface="Calibri"/>
              </a:rPr>
              <a:t>valores</a:t>
            </a:r>
            <a:r>
              <a:rPr sz="2600" spc="35" dirty="0">
                <a:latin typeface="Calibri"/>
                <a:cs typeface="Calibri"/>
              </a:rPr>
              <a:t> </a:t>
            </a:r>
            <a:r>
              <a:rPr sz="2600" spc="-100" dirty="0">
                <a:latin typeface="Calibri"/>
                <a:cs typeface="Calibri"/>
              </a:rPr>
              <a:t>o</a:t>
            </a:r>
            <a:r>
              <a:rPr sz="2600" spc="45" dirty="0">
                <a:latin typeface="Calibri"/>
                <a:cs typeface="Calibri"/>
              </a:rPr>
              <a:t> </a:t>
            </a:r>
            <a:r>
              <a:rPr sz="2600" spc="-25" dirty="0">
                <a:latin typeface="Calibri"/>
                <a:cs typeface="Calibri"/>
              </a:rPr>
              <a:t>argumentos.</a:t>
            </a:r>
            <a:endParaRPr sz="2600">
              <a:latin typeface="Calibri"/>
              <a:cs typeface="Calibri"/>
            </a:endParaRPr>
          </a:p>
        </p:txBody>
      </p:sp>
      <p:pic>
        <p:nvPicPr>
          <p:cNvPr id="3" name="object 3"/>
          <p:cNvPicPr/>
          <p:nvPr/>
        </p:nvPicPr>
        <p:blipFill>
          <a:blip r:embed="rId2" cstate="print"/>
          <a:stretch>
            <a:fillRect/>
          </a:stretch>
        </p:blipFill>
        <p:spPr>
          <a:xfrm>
            <a:off x="404288" y="2835330"/>
            <a:ext cx="6838993" cy="301152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73022" y="184935"/>
            <a:ext cx="6105179" cy="5164305"/>
          </a:xfrm>
          <a:prstGeom prst="rect">
            <a:avLst/>
          </a:prstGeom>
        </p:spPr>
      </p:pic>
      <p:sp>
        <p:nvSpPr>
          <p:cNvPr id="3" name="object 3"/>
          <p:cNvSpPr txBox="1"/>
          <p:nvPr/>
        </p:nvSpPr>
        <p:spPr>
          <a:xfrm>
            <a:off x="546303" y="3320858"/>
            <a:ext cx="7919084" cy="2581275"/>
          </a:xfrm>
          <a:prstGeom prst="rect">
            <a:avLst/>
          </a:prstGeom>
        </p:spPr>
        <p:txBody>
          <a:bodyPr vert="horz" wrap="square" lIns="0" tIns="91440" rIns="0" bIns="0" rtlCol="0">
            <a:spAutoFit/>
          </a:bodyPr>
          <a:lstStyle/>
          <a:p>
            <a:pPr marL="355600" indent="-342900">
              <a:lnSpc>
                <a:spcPct val="100000"/>
              </a:lnSpc>
              <a:spcBef>
                <a:spcPts val="720"/>
              </a:spcBef>
              <a:buSzPct val="94545"/>
              <a:buFont typeface="Arial MT"/>
              <a:buChar char="•"/>
              <a:tabLst>
                <a:tab pos="354965" algn="l"/>
                <a:tab pos="355600" algn="l"/>
              </a:tabLst>
            </a:pPr>
            <a:r>
              <a:rPr sz="2750" i="1" spc="-10" dirty="0">
                <a:latin typeface="Calibri"/>
                <a:cs typeface="Calibri"/>
              </a:rPr>
              <a:t>CONTAR:</a:t>
            </a:r>
            <a:endParaRPr sz="2750">
              <a:latin typeface="Calibri"/>
              <a:cs typeface="Calibri"/>
            </a:endParaRPr>
          </a:p>
          <a:p>
            <a:pPr marL="12700" marR="5080">
              <a:lnSpc>
                <a:spcPct val="100000"/>
              </a:lnSpc>
              <a:spcBef>
                <a:spcPts val="595"/>
              </a:spcBef>
            </a:pPr>
            <a:r>
              <a:rPr sz="2600" spc="-45" dirty="0">
                <a:latin typeface="Calibri"/>
                <a:cs typeface="Calibri"/>
              </a:rPr>
              <a:t>Es</a:t>
            </a:r>
            <a:r>
              <a:rPr sz="2600" spc="45" dirty="0">
                <a:latin typeface="Calibri"/>
                <a:cs typeface="Calibri"/>
              </a:rPr>
              <a:t> </a:t>
            </a:r>
            <a:r>
              <a:rPr sz="2600" spc="35" dirty="0">
                <a:latin typeface="Calibri"/>
                <a:cs typeface="Calibri"/>
              </a:rPr>
              <a:t>una</a:t>
            </a:r>
            <a:r>
              <a:rPr sz="2600" spc="50" dirty="0">
                <a:latin typeface="Calibri"/>
                <a:cs typeface="Calibri"/>
              </a:rPr>
              <a:t> </a:t>
            </a:r>
            <a:r>
              <a:rPr sz="2600" spc="-85" dirty="0">
                <a:latin typeface="Calibri"/>
                <a:cs typeface="Calibri"/>
              </a:rPr>
              <a:t>de</a:t>
            </a:r>
            <a:r>
              <a:rPr sz="2600" spc="45" dirty="0">
                <a:latin typeface="Calibri"/>
                <a:cs typeface="Calibri"/>
              </a:rPr>
              <a:t> </a:t>
            </a:r>
            <a:r>
              <a:rPr sz="2600" spc="5" dirty="0">
                <a:latin typeface="Calibri"/>
                <a:cs typeface="Calibri"/>
              </a:rPr>
              <a:t>las</a:t>
            </a:r>
            <a:r>
              <a:rPr sz="2600" spc="40" dirty="0">
                <a:latin typeface="Calibri"/>
                <a:cs typeface="Calibri"/>
              </a:rPr>
              <a:t> </a:t>
            </a:r>
            <a:r>
              <a:rPr sz="2600" spc="10" dirty="0">
                <a:latin typeface="Calibri"/>
                <a:cs typeface="Calibri"/>
              </a:rPr>
              <a:t>funciones</a:t>
            </a:r>
            <a:r>
              <a:rPr sz="2600" spc="35" dirty="0">
                <a:latin typeface="Calibri"/>
                <a:cs typeface="Calibri"/>
              </a:rPr>
              <a:t> </a:t>
            </a:r>
            <a:r>
              <a:rPr sz="2600" spc="-35" dirty="0">
                <a:latin typeface="Calibri"/>
                <a:cs typeface="Calibri"/>
              </a:rPr>
              <a:t>estadísticas</a:t>
            </a:r>
            <a:r>
              <a:rPr sz="2600" spc="45" dirty="0">
                <a:latin typeface="Calibri"/>
                <a:cs typeface="Calibri"/>
              </a:rPr>
              <a:t> </a:t>
            </a:r>
            <a:r>
              <a:rPr sz="2600" spc="-85" dirty="0">
                <a:latin typeface="Calibri"/>
                <a:cs typeface="Calibri"/>
              </a:rPr>
              <a:t>de</a:t>
            </a:r>
            <a:r>
              <a:rPr sz="2600" spc="30" dirty="0">
                <a:latin typeface="Calibri"/>
                <a:cs typeface="Calibri"/>
              </a:rPr>
              <a:t> </a:t>
            </a:r>
            <a:r>
              <a:rPr sz="2600" spc="-30" dirty="0">
                <a:latin typeface="Calibri"/>
                <a:cs typeface="Calibri"/>
              </a:rPr>
              <a:t>más</a:t>
            </a:r>
            <a:r>
              <a:rPr sz="2600" spc="50" dirty="0">
                <a:latin typeface="Calibri"/>
                <a:cs typeface="Calibri"/>
              </a:rPr>
              <a:t> </a:t>
            </a:r>
            <a:r>
              <a:rPr sz="2600" spc="25" dirty="0">
                <a:latin typeface="Calibri"/>
                <a:cs typeface="Calibri"/>
              </a:rPr>
              <a:t>utilizadas</a:t>
            </a:r>
            <a:r>
              <a:rPr sz="2600" spc="35" dirty="0">
                <a:latin typeface="Calibri"/>
                <a:cs typeface="Calibri"/>
              </a:rPr>
              <a:t> </a:t>
            </a:r>
            <a:r>
              <a:rPr sz="2600" spc="-45" dirty="0">
                <a:latin typeface="Calibri"/>
                <a:cs typeface="Calibri"/>
              </a:rPr>
              <a:t>en </a:t>
            </a:r>
            <a:r>
              <a:rPr sz="2600" spc="-40" dirty="0">
                <a:latin typeface="Calibri"/>
                <a:cs typeface="Calibri"/>
              </a:rPr>
              <a:t> </a:t>
            </a:r>
            <a:r>
              <a:rPr sz="2600" spc="15" dirty="0">
                <a:latin typeface="Calibri"/>
                <a:cs typeface="Calibri"/>
              </a:rPr>
              <a:t>Excel. </a:t>
            </a:r>
            <a:r>
              <a:rPr sz="2600" spc="100" dirty="0">
                <a:latin typeface="Calibri"/>
                <a:cs typeface="Calibri"/>
              </a:rPr>
              <a:t>CONTAR </a:t>
            </a:r>
            <a:r>
              <a:rPr sz="2600" spc="-114" dirty="0">
                <a:latin typeface="Calibri"/>
                <a:cs typeface="Calibri"/>
              </a:rPr>
              <a:t>se</a:t>
            </a:r>
            <a:r>
              <a:rPr sz="2600" spc="-110" dirty="0">
                <a:latin typeface="Calibri"/>
                <a:cs typeface="Calibri"/>
              </a:rPr>
              <a:t> </a:t>
            </a:r>
            <a:r>
              <a:rPr sz="2600" spc="50" dirty="0">
                <a:latin typeface="Calibri"/>
                <a:cs typeface="Calibri"/>
              </a:rPr>
              <a:t>utiliza </a:t>
            </a:r>
            <a:r>
              <a:rPr sz="2600" spc="15" dirty="0">
                <a:latin typeface="Calibri"/>
                <a:cs typeface="Calibri"/>
              </a:rPr>
              <a:t>para </a:t>
            </a:r>
            <a:r>
              <a:rPr sz="2600" spc="-5" dirty="0">
                <a:latin typeface="Calibri"/>
                <a:cs typeface="Calibri"/>
              </a:rPr>
              <a:t>determinar </a:t>
            </a:r>
            <a:r>
              <a:rPr sz="2600" spc="-25" dirty="0">
                <a:latin typeface="Calibri"/>
                <a:cs typeface="Calibri"/>
              </a:rPr>
              <a:t>el </a:t>
            </a:r>
            <a:r>
              <a:rPr sz="2600" dirty="0">
                <a:latin typeface="Calibri"/>
                <a:cs typeface="Calibri"/>
              </a:rPr>
              <a:t>número </a:t>
            </a:r>
            <a:r>
              <a:rPr sz="2600" spc="-50" dirty="0">
                <a:latin typeface="Calibri"/>
                <a:cs typeface="Calibri"/>
              </a:rPr>
              <a:t>total </a:t>
            </a:r>
            <a:r>
              <a:rPr sz="2600" spc="-45" dirty="0">
                <a:latin typeface="Calibri"/>
                <a:cs typeface="Calibri"/>
              </a:rPr>
              <a:t> </a:t>
            </a:r>
            <a:r>
              <a:rPr sz="2600" spc="-85" dirty="0">
                <a:latin typeface="Calibri"/>
                <a:cs typeface="Calibri"/>
              </a:rPr>
              <a:t>de</a:t>
            </a:r>
            <a:r>
              <a:rPr sz="2600" spc="35" dirty="0">
                <a:latin typeface="Calibri"/>
                <a:cs typeface="Calibri"/>
              </a:rPr>
              <a:t> </a:t>
            </a:r>
            <a:r>
              <a:rPr sz="2600" spc="-65" dirty="0">
                <a:latin typeface="Calibri"/>
                <a:cs typeface="Calibri"/>
              </a:rPr>
              <a:t>elementos</a:t>
            </a:r>
            <a:r>
              <a:rPr sz="2600" spc="45" dirty="0">
                <a:latin typeface="Calibri"/>
                <a:cs typeface="Calibri"/>
              </a:rPr>
              <a:t> </a:t>
            </a:r>
            <a:r>
              <a:rPr sz="2600" spc="-35" dirty="0">
                <a:latin typeface="Calibri"/>
                <a:cs typeface="Calibri"/>
              </a:rPr>
              <a:t>que</a:t>
            </a:r>
            <a:r>
              <a:rPr sz="2600" spc="40" dirty="0">
                <a:latin typeface="Calibri"/>
                <a:cs typeface="Calibri"/>
              </a:rPr>
              <a:t> </a:t>
            </a:r>
            <a:r>
              <a:rPr sz="2600" spc="-30" dirty="0">
                <a:latin typeface="Calibri"/>
                <a:cs typeface="Calibri"/>
              </a:rPr>
              <a:t>contiene</a:t>
            </a:r>
            <a:r>
              <a:rPr sz="2600" spc="50" dirty="0">
                <a:latin typeface="Calibri"/>
                <a:cs typeface="Calibri"/>
              </a:rPr>
              <a:t> </a:t>
            </a:r>
            <a:r>
              <a:rPr sz="2600" spc="65" dirty="0">
                <a:latin typeface="Calibri"/>
                <a:cs typeface="Calibri"/>
              </a:rPr>
              <a:t>un</a:t>
            </a:r>
            <a:r>
              <a:rPr sz="2600" spc="50" dirty="0">
                <a:latin typeface="Calibri"/>
                <a:cs typeface="Calibri"/>
              </a:rPr>
              <a:t> </a:t>
            </a:r>
            <a:r>
              <a:rPr sz="2600" dirty="0">
                <a:latin typeface="Calibri"/>
                <a:cs typeface="Calibri"/>
              </a:rPr>
              <a:t>conjunto</a:t>
            </a:r>
            <a:r>
              <a:rPr sz="2600" spc="50" dirty="0">
                <a:latin typeface="Calibri"/>
                <a:cs typeface="Calibri"/>
              </a:rPr>
              <a:t> </a:t>
            </a:r>
            <a:r>
              <a:rPr sz="2600" spc="-100" dirty="0">
                <a:latin typeface="Calibri"/>
                <a:cs typeface="Calibri"/>
              </a:rPr>
              <a:t>o</a:t>
            </a:r>
            <a:r>
              <a:rPr sz="2600" spc="50" dirty="0">
                <a:latin typeface="Calibri"/>
                <a:cs typeface="Calibri"/>
              </a:rPr>
              <a:t> </a:t>
            </a:r>
            <a:r>
              <a:rPr sz="2600" spc="20" dirty="0">
                <a:latin typeface="Calibri"/>
                <a:cs typeface="Calibri"/>
              </a:rPr>
              <a:t>arreglo</a:t>
            </a:r>
            <a:r>
              <a:rPr sz="2600" spc="30" dirty="0">
                <a:latin typeface="Calibri"/>
                <a:cs typeface="Calibri"/>
              </a:rPr>
              <a:t> </a:t>
            </a:r>
            <a:r>
              <a:rPr sz="2600" spc="-85" dirty="0">
                <a:latin typeface="Calibri"/>
                <a:cs typeface="Calibri"/>
              </a:rPr>
              <a:t>de</a:t>
            </a:r>
            <a:r>
              <a:rPr sz="2600" spc="35" dirty="0">
                <a:latin typeface="Calibri"/>
                <a:cs typeface="Calibri"/>
              </a:rPr>
              <a:t> </a:t>
            </a:r>
            <a:r>
              <a:rPr sz="2600" spc="-15" dirty="0">
                <a:latin typeface="Calibri"/>
                <a:cs typeface="Calibri"/>
              </a:rPr>
              <a:t>celdas </a:t>
            </a:r>
            <a:r>
              <a:rPr sz="2600" spc="-570" dirty="0">
                <a:latin typeface="Calibri"/>
                <a:cs typeface="Calibri"/>
              </a:rPr>
              <a:t> </a:t>
            </a:r>
            <a:r>
              <a:rPr sz="2600" spc="20" dirty="0">
                <a:latin typeface="Calibri"/>
                <a:cs typeface="Calibri"/>
              </a:rPr>
              <a:t>cuyo</a:t>
            </a:r>
            <a:r>
              <a:rPr sz="2600" spc="40" dirty="0">
                <a:latin typeface="Calibri"/>
                <a:cs typeface="Calibri"/>
              </a:rPr>
              <a:t> </a:t>
            </a:r>
            <a:r>
              <a:rPr sz="2600" spc="-20" dirty="0">
                <a:latin typeface="Calibri"/>
                <a:cs typeface="Calibri"/>
              </a:rPr>
              <a:t>contenido</a:t>
            </a:r>
            <a:r>
              <a:rPr sz="2600" spc="35" dirty="0">
                <a:latin typeface="Calibri"/>
                <a:cs typeface="Calibri"/>
              </a:rPr>
              <a:t> </a:t>
            </a:r>
            <a:r>
              <a:rPr sz="2600" spc="-45" dirty="0">
                <a:latin typeface="Calibri"/>
                <a:cs typeface="Calibri"/>
              </a:rPr>
              <a:t>sean</a:t>
            </a:r>
            <a:r>
              <a:rPr sz="2600" spc="45" dirty="0">
                <a:latin typeface="Calibri"/>
                <a:cs typeface="Calibri"/>
              </a:rPr>
              <a:t> </a:t>
            </a:r>
            <a:r>
              <a:rPr sz="2600" spc="-10" dirty="0">
                <a:latin typeface="Calibri"/>
                <a:cs typeface="Calibri"/>
              </a:rPr>
              <a:t>números</a:t>
            </a:r>
            <a:r>
              <a:rPr sz="2600" spc="40" dirty="0">
                <a:latin typeface="Calibri"/>
                <a:cs typeface="Calibri"/>
              </a:rPr>
              <a:t> </a:t>
            </a:r>
            <a:r>
              <a:rPr sz="2600" spc="-100" dirty="0">
                <a:latin typeface="Calibri"/>
                <a:cs typeface="Calibri"/>
              </a:rPr>
              <a:t>o</a:t>
            </a:r>
            <a:r>
              <a:rPr sz="2600" spc="35" dirty="0">
                <a:latin typeface="Calibri"/>
                <a:cs typeface="Calibri"/>
              </a:rPr>
              <a:t> una</a:t>
            </a:r>
            <a:r>
              <a:rPr sz="2600" spc="50" dirty="0">
                <a:latin typeface="Calibri"/>
                <a:cs typeface="Calibri"/>
              </a:rPr>
              <a:t> </a:t>
            </a:r>
            <a:r>
              <a:rPr sz="2600" spc="-15" dirty="0">
                <a:latin typeface="Calibri"/>
                <a:cs typeface="Calibri"/>
              </a:rPr>
              <a:t>representación</a:t>
            </a:r>
            <a:r>
              <a:rPr sz="2600" spc="30" dirty="0">
                <a:latin typeface="Calibri"/>
                <a:cs typeface="Calibri"/>
              </a:rPr>
              <a:t> </a:t>
            </a:r>
            <a:r>
              <a:rPr sz="2600" spc="-85" dirty="0">
                <a:latin typeface="Calibri"/>
                <a:cs typeface="Calibri"/>
              </a:rPr>
              <a:t>de</a:t>
            </a:r>
            <a:r>
              <a:rPr sz="2600" spc="30" dirty="0">
                <a:latin typeface="Calibri"/>
                <a:cs typeface="Calibri"/>
              </a:rPr>
              <a:t> </a:t>
            </a:r>
            <a:r>
              <a:rPr sz="2600" spc="65" dirty="0">
                <a:latin typeface="Calibri"/>
                <a:cs typeface="Calibri"/>
              </a:rPr>
              <a:t>un </a:t>
            </a:r>
            <a:r>
              <a:rPr sz="2600" spc="70" dirty="0">
                <a:latin typeface="Calibri"/>
                <a:cs typeface="Calibri"/>
              </a:rPr>
              <a:t> </a:t>
            </a:r>
            <a:r>
              <a:rPr sz="2600" spc="-20" dirty="0">
                <a:latin typeface="Calibri"/>
                <a:cs typeface="Calibri"/>
              </a:rPr>
              <a:t>número.</a:t>
            </a:r>
            <a:r>
              <a:rPr sz="2600" spc="30" dirty="0">
                <a:latin typeface="Calibri"/>
                <a:cs typeface="Calibri"/>
              </a:rPr>
              <a:t> </a:t>
            </a:r>
            <a:r>
              <a:rPr sz="2600" spc="-25" dirty="0">
                <a:latin typeface="Calibri"/>
                <a:cs typeface="Calibri"/>
              </a:rPr>
              <a:t>Por</a:t>
            </a:r>
            <a:r>
              <a:rPr sz="2600" spc="45" dirty="0">
                <a:latin typeface="Calibri"/>
                <a:cs typeface="Calibri"/>
              </a:rPr>
              <a:t> </a:t>
            </a:r>
            <a:r>
              <a:rPr sz="2600" spc="-50" dirty="0">
                <a:latin typeface="Calibri"/>
                <a:cs typeface="Calibri"/>
              </a:rPr>
              <a:t>ejemplo,</a:t>
            </a:r>
            <a:r>
              <a:rPr sz="2600" spc="45" dirty="0">
                <a:latin typeface="Calibri"/>
                <a:cs typeface="Calibri"/>
              </a:rPr>
              <a:t> </a:t>
            </a:r>
            <a:r>
              <a:rPr sz="2600" spc="65" dirty="0">
                <a:latin typeface="Calibri"/>
                <a:cs typeface="Calibri"/>
              </a:rPr>
              <a:t>un</a:t>
            </a:r>
            <a:r>
              <a:rPr sz="2600" spc="35" dirty="0">
                <a:latin typeface="Calibri"/>
                <a:cs typeface="Calibri"/>
              </a:rPr>
              <a:t> </a:t>
            </a:r>
            <a:r>
              <a:rPr sz="2600" dirty="0">
                <a:latin typeface="Calibri"/>
                <a:cs typeface="Calibri"/>
              </a:rPr>
              <a:t>número</a:t>
            </a:r>
            <a:r>
              <a:rPr sz="2600" spc="45" dirty="0">
                <a:latin typeface="Calibri"/>
                <a:cs typeface="Calibri"/>
              </a:rPr>
              <a:t> </a:t>
            </a:r>
            <a:r>
              <a:rPr sz="2600" spc="-45" dirty="0">
                <a:latin typeface="Calibri"/>
                <a:cs typeface="Calibri"/>
              </a:rPr>
              <a:t>entre</a:t>
            </a:r>
            <a:r>
              <a:rPr sz="2600" spc="30" dirty="0">
                <a:latin typeface="Calibri"/>
                <a:cs typeface="Calibri"/>
              </a:rPr>
              <a:t> </a:t>
            </a:r>
            <a:r>
              <a:rPr sz="2600" spc="10" dirty="0">
                <a:latin typeface="Calibri"/>
                <a:cs typeface="Calibri"/>
              </a:rPr>
              <a:t>comillas,</a:t>
            </a:r>
            <a:r>
              <a:rPr sz="2600" spc="25" dirty="0">
                <a:latin typeface="Calibri"/>
                <a:cs typeface="Calibri"/>
              </a:rPr>
              <a:t> </a:t>
            </a:r>
            <a:r>
              <a:rPr sz="2600" spc="-30" dirty="0">
                <a:latin typeface="Calibri"/>
                <a:cs typeface="Calibri"/>
              </a:rPr>
              <a:t>como</a:t>
            </a:r>
            <a:r>
              <a:rPr sz="2600" spc="45" dirty="0">
                <a:latin typeface="Calibri"/>
                <a:cs typeface="Calibri"/>
              </a:rPr>
              <a:t> </a:t>
            </a:r>
            <a:r>
              <a:rPr sz="2600" spc="-130" dirty="0">
                <a:latin typeface="Calibri"/>
                <a:cs typeface="Calibri"/>
              </a:rPr>
              <a:t>“1”.</a:t>
            </a:r>
            <a:endParaRPr sz="260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46303" y="3320858"/>
            <a:ext cx="7919084" cy="2581275"/>
          </a:xfrm>
          <a:prstGeom prst="rect">
            <a:avLst/>
          </a:prstGeom>
        </p:spPr>
        <p:txBody>
          <a:bodyPr vert="horz" wrap="square" lIns="0" tIns="91440" rIns="0" bIns="0" rtlCol="0">
            <a:spAutoFit/>
          </a:bodyPr>
          <a:lstStyle/>
          <a:p>
            <a:pPr marL="355600" indent="-342900">
              <a:lnSpc>
                <a:spcPct val="100000"/>
              </a:lnSpc>
              <a:spcBef>
                <a:spcPts val="720"/>
              </a:spcBef>
              <a:buSzPct val="94545"/>
              <a:buFont typeface="Arial MT"/>
              <a:buChar char="•"/>
              <a:tabLst>
                <a:tab pos="354965" algn="l"/>
                <a:tab pos="355600" algn="l"/>
              </a:tabLst>
            </a:pPr>
            <a:r>
              <a:rPr sz="2750" i="1" spc="-10" dirty="0">
                <a:latin typeface="Calibri"/>
                <a:cs typeface="Calibri"/>
              </a:rPr>
              <a:t>CONTAR</a:t>
            </a:r>
            <a:r>
              <a:rPr lang="es-ES" sz="2750" i="1" spc="-10" dirty="0">
                <a:latin typeface="Calibri"/>
                <a:cs typeface="Calibri"/>
              </a:rPr>
              <a:t>A</a:t>
            </a:r>
            <a:r>
              <a:rPr sz="2750" i="1" spc="-10" dirty="0">
                <a:latin typeface="Calibri"/>
                <a:cs typeface="Calibri"/>
              </a:rPr>
              <a:t>:</a:t>
            </a:r>
            <a:endParaRPr sz="2750" dirty="0">
              <a:latin typeface="Calibri"/>
              <a:cs typeface="Calibri"/>
            </a:endParaRPr>
          </a:p>
          <a:p>
            <a:pPr marL="12700" marR="5080">
              <a:lnSpc>
                <a:spcPct val="100000"/>
              </a:lnSpc>
              <a:spcBef>
                <a:spcPts val="595"/>
              </a:spcBef>
            </a:pPr>
            <a:r>
              <a:rPr lang="es-ES" sz="2600" spc="-45" dirty="0">
                <a:latin typeface="Calibri"/>
                <a:cs typeface="Calibri"/>
              </a:rPr>
              <a:t>La función CONTARA cuenta el número de celdas que no están vacías en un rango especificado, incluyendo las celdas con texto, números, fechas, valores de error y texto vacío (""). A diferencia de la función CONTAR, CONTARA no solo cuenta números.</a:t>
            </a:r>
            <a:endParaRPr sz="2600" dirty="0">
              <a:latin typeface="Calibri"/>
              <a:cs typeface="Calibri"/>
            </a:endParaRPr>
          </a:p>
        </p:txBody>
      </p:sp>
      <p:pic>
        <p:nvPicPr>
          <p:cNvPr id="1027" name="Picture 3" descr="CONTAR de Excel | Cómo usar la función CONTAR - IONOS España">
            <a:extLst>
              <a:ext uri="{FF2B5EF4-FFF2-40B4-BE49-F238E27FC236}">
                <a16:creationId xmlns:a16="http://schemas.microsoft.com/office/drawing/2014/main" id="{2F8B3D61-A22F-4B0A-A618-4E383D5745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613" y="510555"/>
            <a:ext cx="6677684" cy="276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774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58626" y="505739"/>
            <a:ext cx="8597697" cy="9194825"/>
          </a:xfrm>
          <a:prstGeom prst="rect">
            <a:avLst/>
          </a:prstGeom>
        </p:spPr>
        <p:txBody>
          <a:bodyPr vert="horz" wrap="square" lIns="0" tIns="91440" rIns="0" bIns="0" rtlCol="0">
            <a:spAutoFit/>
          </a:bodyPr>
          <a:lstStyle/>
          <a:p>
            <a:pPr marL="355600" indent="-342900">
              <a:lnSpc>
                <a:spcPct val="100000"/>
              </a:lnSpc>
              <a:spcBef>
                <a:spcPts val="720"/>
              </a:spcBef>
              <a:buSzPct val="94545"/>
              <a:buFont typeface="Arial MT"/>
              <a:buChar char="•"/>
              <a:tabLst>
                <a:tab pos="354965" algn="l"/>
                <a:tab pos="355600" algn="l"/>
              </a:tabLst>
            </a:pPr>
            <a:r>
              <a:rPr lang="es-ES" sz="2750" i="1" spc="-10" dirty="0">
                <a:latin typeface="Calibri"/>
                <a:cs typeface="Calibri"/>
              </a:rPr>
              <a:t>PUNTEROS O CURSORES Y SU FUNCION EN EXCEL</a:t>
            </a:r>
            <a:endParaRPr sz="2750" dirty="0">
              <a:latin typeface="Calibri"/>
              <a:cs typeface="Calibri"/>
            </a:endParaRPr>
          </a:p>
          <a:p>
            <a:pPr marL="12700" marR="5080">
              <a:lnSpc>
                <a:spcPct val="100000"/>
              </a:lnSpc>
              <a:spcBef>
                <a:spcPts val="595"/>
              </a:spcBef>
            </a:pPr>
            <a:r>
              <a:rPr lang="es-ES" sz="2600" spc="-45" dirty="0">
                <a:latin typeface="Calibri"/>
                <a:cs typeface="Calibri"/>
              </a:rPr>
              <a:t>Cursor en forma de cruz blanca gruesa</a:t>
            </a: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r>
              <a:rPr lang="es-ES" sz="2600" spc="-45" dirty="0">
                <a:latin typeface="Calibri"/>
                <a:cs typeface="Calibri"/>
              </a:rPr>
              <a:t>El cursor en forma de cruz blanca es el primero que encontramos al empezar a trabajar en Microsoft Excel. Se utiliza para seleccionar celdas o conjuntos de celdas según si realizamos un único clic (selecciona una celda) o si mantenemos pulsado el botón del mouse y lo desplazamos arrastrando (selecciona todo el rango de celdas por el que desplazamos el ratón).</a:t>
            </a: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sz="2600" dirty="0">
              <a:latin typeface="Calibri"/>
              <a:cs typeface="Calibri"/>
            </a:endParaRPr>
          </a:p>
        </p:txBody>
      </p:sp>
      <p:pic>
        <p:nvPicPr>
          <p:cNvPr id="1026" name="Picture 2" descr="Cursor Excel cruz blanca gruesa">
            <a:extLst>
              <a:ext uri="{FF2B5EF4-FFF2-40B4-BE49-F238E27FC236}">
                <a16:creationId xmlns:a16="http://schemas.microsoft.com/office/drawing/2014/main" id="{3D0DCBE9-B933-4F5F-9221-F6837E8AC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969" y="2099994"/>
            <a:ext cx="2396018" cy="1198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031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58626" y="505739"/>
            <a:ext cx="8597697" cy="8294578"/>
          </a:xfrm>
          <a:prstGeom prst="rect">
            <a:avLst/>
          </a:prstGeom>
        </p:spPr>
        <p:txBody>
          <a:bodyPr vert="horz" wrap="square" lIns="0" tIns="91440" rIns="0" bIns="0" rtlCol="0">
            <a:spAutoFit/>
          </a:bodyPr>
          <a:lstStyle/>
          <a:p>
            <a:pPr marL="12700" marR="5080">
              <a:lnSpc>
                <a:spcPct val="100000"/>
              </a:lnSpc>
              <a:spcBef>
                <a:spcPts val="595"/>
              </a:spcBef>
            </a:pPr>
            <a:r>
              <a:rPr lang="es-ES" sz="2600" spc="-45" dirty="0">
                <a:latin typeface="Calibri"/>
                <a:cs typeface="Calibri"/>
              </a:rPr>
              <a:t>Cursor en forma de cruz negra fina (cursor de arrastre)</a:t>
            </a: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r>
              <a:rPr lang="es-ES" sz="2600" spc="-45" dirty="0">
                <a:latin typeface="Calibri"/>
                <a:cs typeface="Calibri"/>
              </a:rPr>
              <a:t>Al situarnos en el borde inferior derecho de una celda seleccionada, donde aparece un pequeño cuadrado, el cursor se transforma en una cruz negra que, si mantenemos pulsada y arrastramos, extiende la información contenida en la celda hacia aquellas otras a las que la hayamos arrastrado.</a:t>
            </a: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sz="2600" dirty="0">
              <a:latin typeface="Calibri"/>
              <a:cs typeface="Calibri"/>
            </a:endParaRPr>
          </a:p>
        </p:txBody>
      </p:sp>
      <p:pic>
        <p:nvPicPr>
          <p:cNvPr id="2050" name="Picture 2" descr="Cursor Excel cruz negra de arrastre">
            <a:extLst>
              <a:ext uri="{FF2B5EF4-FFF2-40B4-BE49-F238E27FC236}">
                <a16:creationId xmlns:a16="http://schemas.microsoft.com/office/drawing/2014/main" id="{367CFA51-9939-4234-A7F2-917381ED60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6614" y="1442449"/>
            <a:ext cx="2211084" cy="1105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547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58626" y="505739"/>
            <a:ext cx="8423037" cy="9417963"/>
          </a:xfrm>
          <a:prstGeom prst="rect">
            <a:avLst/>
          </a:prstGeom>
        </p:spPr>
        <p:txBody>
          <a:bodyPr vert="horz" wrap="square" lIns="0" tIns="91440" rIns="0" bIns="0" rtlCol="0">
            <a:spAutoFit/>
          </a:bodyPr>
          <a:lstStyle/>
          <a:p>
            <a:pPr marL="12700" marR="5080">
              <a:lnSpc>
                <a:spcPct val="100000"/>
              </a:lnSpc>
              <a:spcBef>
                <a:spcPts val="595"/>
              </a:spcBef>
            </a:pPr>
            <a:r>
              <a:rPr lang="es-ES" sz="2600" spc="-45" dirty="0">
                <a:latin typeface="Calibri"/>
                <a:cs typeface="Calibri"/>
              </a:rPr>
              <a:t>Cursor en forma de cruz negra fina (cursor de arrastre)</a:t>
            </a: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r>
              <a:rPr lang="es-ES" sz="2400" spc="-45" dirty="0">
                <a:latin typeface="Calibri"/>
                <a:cs typeface="Calibri"/>
              </a:rPr>
              <a:t>Este cursor es tremendamente útil cuando especificamos una fórmula en una celda y queremos arrastrar la misma fórmula a lo largo de toda la columna o la fila en la que nos encontramos. De igual forma, cuando empezamos a escribir una serie (1, 2, 3, 4… o enero, febrero, marzo, abril… ) y queremos prolongarla hasta el final, podemos usar este mismo cursor y Microsoft Excel entenderá perfectamente nuestra intención y aplicará la función de autor relleno, que completa la serie automáticamente, con lo que nos evitamos escribirla manualmente de principio a fin.</a:t>
            </a: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sz="2600" dirty="0">
              <a:latin typeface="Calibri"/>
              <a:cs typeface="Calibri"/>
            </a:endParaRPr>
          </a:p>
        </p:txBody>
      </p:sp>
      <p:pic>
        <p:nvPicPr>
          <p:cNvPr id="2050" name="Picture 2" descr="Cursor Excel cruz negra de arrastre">
            <a:extLst>
              <a:ext uri="{FF2B5EF4-FFF2-40B4-BE49-F238E27FC236}">
                <a16:creationId xmlns:a16="http://schemas.microsoft.com/office/drawing/2014/main" id="{367CFA51-9939-4234-A7F2-917381ED60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0726" y="1442449"/>
            <a:ext cx="2211084" cy="1105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46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58626" y="505739"/>
            <a:ext cx="8423037" cy="9371796"/>
          </a:xfrm>
          <a:prstGeom prst="rect">
            <a:avLst/>
          </a:prstGeom>
        </p:spPr>
        <p:txBody>
          <a:bodyPr vert="horz" wrap="square" lIns="0" tIns="91440" rIns="0" bIns="0" rtlCol="0">
            <a:spAutoFit/>
          </a:bodyPr>
          <a:lstStyle/>
          <a:p>
            <a:pPr marL="12700" marR="5080">
              <a:lnSpc>
                <a:spcPct val="100000"/>
              </a:lnSpc>
              <a:spcBef>
                <a:spcPts val="595"/>
              </a:spcBef>
            </a:pPr>
            <a:r>
              <a:rPr lang="es-ES" sz="2600" spc="-45" dirty="0">
                <a:latin typeface="Calibri"/>
                <a:cs typeface="Calibri"/>
              </a:rPr>
              <a:t>Cursor de texto</a:t>
            </a: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gn="just">
              <a:lnSpc>
                <a:spcPct val="100000"/>
              </a:lnSpc>
              <a:spcBef>
                <a:spcPts val="595"/>
              </a:spcBef>
            </a:pPr>
            <a:r>
              <a:rPr lang="es-ES" sz="2400" spc="-45" dirty="0">
                <a:latin typeface="Calibri"/>
                <a:cs typeface="Calibri"/>
              </a:rPr>
              <a:t>Uno de los punteros que no puede faltar es el cursor para la introducción de textos, que aparece en todos aquellos puntos en los que sea posible escribir texto: barra de fórmulas, interior de las celdas, cuadros de texto…</a:t>
            </a:r>
          </a:p>
          <a:p>
            <a:pPr marL="12700" marR="5080" algn="just">
              <a:lnSpc>
                <a:spcPct val="100000"/>
              </a:lnSpc>
              <a:spcBef>
                <a:spcPts val="595"/>
              </a:spcBef>
            </a:pPr>
            <a:endParaRPr lang="es-ES" sz="2400" spc="-45" dirty="0">
              <a:latin typeface="Calibri"/>
              <a:cs typeface="Calibri"/>
            </a:endParaRPr>
          </a:p>
          <a:p>
            <a:pPr marL="12700" marR="5080" algn="just">
              <a:lnSpc>
                <a:spcPct val="100000"/>
              </a:lnSpc>
              <a:spcBef>
                <a:spcPts val="595"/>
              </a:spcBef>
            </a:pPr>
            <a:r>
              <a:rPr lang="es-ES" sz="2400" spc="-45" dirty="0">
                <a:latin typeface="Calibri"/>
                <a:cs typeface="Calibri"/>
              </a:rPr>
              <a:t>El funcionamiento es el habitual: con un clic indicamos en qué punto exacto vamos a introducir un texto y si mantenemos el clic y arrastramos lo que hacemos es seleccionar el texto introducido.</a:t>
            </a:r>
          </a:p>
          <a:p>
            <a:pPr marL="12700" marR="5080">
              <a:lnSpc>
                <a:spcPct val="100000"/>
              </a:lnSpc>
              <a:spcBef>
                <a:spcPts val="595"/>
              </a:spcBef>
            </a:pPr>
            <a:endParaRPr lang="es-ES" sz="24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sz="2600" dirty="0">
              <a:latin typeface="Calibri"/>
              <a:cs typeface="Calibri"/>
            </a:endParaRPr>
          </a:p>
        </p:txBody>
      </p:sp>
      <p:pic>
        <p:nvPicPr>
          <p:cNvPr id="3074" name="Picture 2" descr="Cursor Excel de inserción de texto">
            <a:extLst>
              <a:ext uri="{FF2B5EF4-FFF2-40B4-BE49-F238E27FC236}">
                <a16:creationId xmlns:a16="http://schemas.microsoft.com/office/drawing/2014/main" id="{FC2C1A90-2ED0-48CF-B814-044A77E56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5562" y="1216417"/>
            <a:ext cx="2294532" cy="1147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708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58626" y="94772"/>
            <a:ext cx="8423037" cy="10033516"/>
          </a:xfrm>
          <a:prstGeom prst="rect">
            <a:avLst/>
          </a:prstGeom>
        </p:spPr>
        <p:txBody>
          <a:bodyPr vert="horz" wrap="square" lIns="0" tIns="91440" rIns="0" bIns="0" rtlCol="0">
            <a:spAutoFit/>
          </a:bodyPr>
          <a:lstStyle/>
          <a:p>
            <a:pPr marL="12700" marR="5080">
              <a:lnSpc>
                <a:spcPct val="100000"/>
              </a:lnSpc>
              <a:spcBef>
                <a:spcPts val="595"/>
              </a:spcBef>
            </a:pPr>
            <a:r>
              <a:rPr lang="es-ES" sz="2600" spc="-45" dirty="0">
                <a:latin typeface="Calibri"/>
                <a:cs typeface="Calibri"/>
              </a:rPr>
              <a:t>Cursor en forma de 4 flechas para mover celda</a:t>
            </a: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gn="just">
              <a:lnSpc>
                <a:spcPct val="100000"/>
              </a:lnSpc>
              <a:spcBef>
                <a:spcPts val="595"/>
              </a:spcBef>
            </a:pPr>
            <a:r>
              <a:rPr lang="es-ES" sz="2400" spc="-45" dirty="0">
                <a:latin typeface="Calibri"/>
                <a:cs typeface="Calibri"/>
              </a:rPr>
              <a:t>Uno de los cursores característicos de Microsoft Office es el de cuatro flechas con un mismo origen y apuntando en 4 direcciones que sirve para desplazar elementos completos de un lugar a otro. En el caso concreto de Microsoft Excel, este cursor se utiliza para mover y cambiar de lugar celdas completas con su contenido intacto, es decir, respetando cualquier dato o fórmula que se haya introducido en la celda.</a:t>
            </a:r>
          </a:p>
          <a:p>
            <a:pPr marL="12700" marR="5080" algn="just">
              <a:lnSpc>
                <a:spcPct val="100000"/>
              </a:lnSpc>
              <a:spcBef>
                <a:spcPts val="595"/>
              </a:spcBef>
            </a:pPr>
            <a:endParaRPr lang="es-ES" sz="2400" spc="-45" dirty="0">
              <a:latin typeface="Calibri"/>
              <a:cs typeface="Calibri"/>
            </a:endParaRPr>
          </a:p>
          <a:p>
            <a:pPr marL="12700" marR="5080" algn="just">
              <a:lnSpc>
                <a:spcPct val="100000"/>
              </a:lnSpc>
              <a:spcBef>
                <a:spcPts val="595"/>
              </a:spcBef>
            </a:pPr>
            <a:r>
              <a:rPr lang="es-ES" sz="2400" spc="-45" dirty="0">
                <a:latin typeface="Calibri"/>
                <a:cs typeface="Calibri"/>
              </a:rPr>
              <a:t>A diferencia del cursor en forma de cruz de color negro, que arrastra una misma serie hacia celdas adyacentes, este último la cambia de lugar sin variar nada del contenido.</a:t>
            </a: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lang="es-ES" sz="2600" spc="-45" dirty="0">
              <a:latin typeface="Calibri"/>
              <a:cs typeface="Calibri"/>
            </a:endParaRPr>
          </a:p>
          <a:p>
            <a:pPr marL="12700" marR="5080">
              <a:lnSpc>
                <a:spcPct val="100000"/>
              </a:lnSpc>
              <a:spcBef>
                <a:spcPts val="595"/>
              </a:spcBef>
            </a:pPr>
            <a:endParaRPr sz="2600" dirty="0">
              <a:latin typeface="Calibri"/>
              <a:cs typeface="Calibri"/>
            </a:endParaRPr>
          </a:p>
        </p:txBody>
      </p:sp>
      <p:pic>
        <p:nvPicPr>
          <p:cNvPr id="4098" name="Picture 2" descr="Cursor Excel cruz de movimiento de celda">
            <a:extLst>
              <a:ext uri="{FF2B5EF4-FFF2-40B4-BE49-F238E27FC236}">
                <a16:creationId xmlns:a16="http://schemas.microsoft.com/office/drawing/2014/main" id="{00C3DE2C-872F-43FE-A444-4C5D4C2095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598" y="980109"/>
            <a:ext cx="2483349" cy="124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989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363" y="156237"/>
            <a:ext cx="6347713" cy="1320800"/>
          </a:xfrm>
        </p:spPr>
        <p:txBody>
          <a:bodyPr>
            <a:normAutofit/>
          </a:bodyPr>
          <a:lstStyle/>
          <a:p>
            <a:r>
              <a:rPr lang="en-US" noProof="1"/>
              <a:t>Beneficios</a:t>
            </a:r>
            <a:r>
              <a:rPr dirty="0"/>
              <a:t> del </a:t>
            </a:r>
            <a:r>
              <a:rPr dirty="0" err="1"/>
              <a:t>uso</a:t>
            </a:r>
            <a:r>
              <a:rPr dirty="0"/>
              <a:t> de hojas de </a:t>
            </a:r>
            <a:r>
              <a:rPr dirty="0" err="1"/>
              <a:t>cálculo</a:t>
            </a:r>
            <a:endParaRPr dirty="0"/>
          </a:p>
        </p:txBody>
      </p:sp>
      <p:sp>
        <p:nvSpPr>
          <p:cNvPr id="3" name="Content Placeholder 2"/>
          <p:cNvSpPr>
            <a:spLocks noGrp="1"/>
          </p:cNvSpPr>
          <p:nvPr>
            <p:ph idx="1"/>
          </p:nvPr>
        </p:nvSpPr>
        <p:spPr>
          <a:xfrm>
            <a:off x="455363" y="1598782"/>
            <a:ext cx="6347714" cy="3880773"/>
          </a:xfrm>
        </p:spPr>
        <p:txBody>
          <a:bodyPr>
            <a:noAutofit/>
          </a:bodyPr>
          <a:lstStyle/>
          <a:p>
            <a:r>
              <a:rPr sz="2000" dirty="0"/>
              <a:t> </a:t>
            </a:r>
            <a:r>
              <a:rPr lang="es-ES" sz="2000" dirty="0"/>
              <a:t>Ahorro</a:t>
            </a:r>
            <a:r>
              <a:rPr sz="2000" dirty="0"/>
              <a:t> de </a:t>
            </a:r>
            <a:r>
              <a:rPr sz="2000" dirty="0" err="1"/>
              <a:t>tiempo</a:t>
            </a:r>
            <a:r>
              <a:rPr sz="2000" dirty="0"/>
              <a:t> </a:t>
            </a:r>
            <a:r>
              <a:rPr sz="2000" dirty="0" err="1"/>
              <a:t>en</a:t>
            </a:r>
            <a:r>
              <a:rPr sz="2000" dirty="0"/>
              <a:t> </a:t>
            </a:r>
            <a:r>
              <a:rPr sz="2000" dirty="0" err="1"/>
              <a:t>cálculos</a:t>
            </a:r>
            <a:r>
              <a:rPr sz="2000" dirty="0"/>
              <a:t> y </a:t>
            </a:r>
            <a:r>
              <a:rPr sz="2000" dirty="0" err="1"/>
              <a:t>procesos</a:t>
            </a:r>
            <a:r>
              <a:rPr sz="2000" dirty="0"/>
              <a:t> </a:t>
            </a:r>
            <a:r>
              <a:rPr sz="2000" dirty="0" err="1"/>
              <a:t>administrativos</a:t>
            </a:r>
            <a:r>
              <a:rPr sz="2000" dirty="0"/>
              <a:t>.</a:t>
            </a:r>
          </a:p>
          <a:p>
            <a:endParaRPr sz="2000" dirty="0"/>
          </a:p>
          <a:p>
            <a:r>
              <a:rPr sz="2000" dirty="0"/>
              <a:t> </a:t>
            </a:r>
            <a:r>
              <a:rPr sz="2000" dirty="0" err="1"/>
              <a:t>Mejora</a:t>
            </a:r>
            <a:r>
              <a:rPr sz="2000" dirty="0"/>
              <a:t> la </a:t>
            </a:r>
            <a:r>
              <a:rPr lang="es-ES" sz="2000" dirty="0"/>
              <a:t>precisión</a:t>
            </a:r>
            <a:r>
              <a:rPr sz="2000" dirty="0"/>
              <a:t> y </a:t>
            </a:r>
            <a:r>
              <a:rPr sz="2000" dirty="0" err="1"/>
              <a:t>disminuye</a:t>
            </a:r>
            <a:r>
              <a:rPr sz="2000" dirty="0"/>
              <a:t> los </a:t>
            </a:r>
            <a:r>
              <a:rPr sz="2000" dirty="0" err="1"/>
              <a:t>errores</a:t>
            </a:r>
            <a:r>
              <a:rPr sz="2000" dirty="0"/>
              <a:t> </a:t>
            </a:r>
            <a:r>
              <a:rPr sz="2000" dirty="0" err="1"/>
              <a:t>humanos</a:t>
            </a:r>
            <a:r>
              <a:rPr sz="2000" dirty="0"/>
              <a:t>.</a:t>
            </a:r>
          </a:p>
          <a:p>
            <a:endParaRPr sz="2000" dirty="0"/>
          </a:p>
          <a:p>
            <a:r>
              <a:rPr sz="2000" dirty="0"/>
              <a:t> </a:t>
            </a:r>
            <a:r>
              <a:rPr sz="2000" dirty="0" err="1"/>
              <a:t>Organización</a:t>
            </a:r>
            <a:r>
              <a:rPr sz="2000" dirty="0"/>
              <a:t> </a:t>
            </a:r>
            <a:r>
              <a:rPr sz="2000" dirty="0" err="1"/>
              <a:t>clara</a:t>
            </a:r>
            <a:r>
              <a:rPr sz="2000" dirty="0"/>
              <a:t> de la </a:t>
            </a:r>
            <a:r>
              <a:rPr sz="2000" dirty="0" err="1"/>
              <a:t>información</a:t>
            </a:r>
            <a:r>
              <a:rPr sz="2000" dirty="0"/>
              <a:t>.</a:t>
            </a:r>
          </a:p>
          <a:p>
            <a:endParaRPr sz="2000" dirty="0"/>
          </a:p>
          <a:p>
            <a:r>
              <a:rPr sz="2000" dirty="0"/>
              <a:t> </a:t>
            </a:r>
            <a:r>
              <a:rPr sz="2000" dirty="0" err="1"/>
              <a:t>Generación</a:t>
            </a:r>
            <a:r>
              <a:rPr sz="2000" dirty="0"/>
              <a:t> de </a:t>
            </a:r>
            <a:r>
              <a:rPr sz="2000" dirty="0" err="1"/>
              <a:t>gráficos</a:t>
            </a:r>
            <a:r>
              <a:rPr sz="2000" dirty="0"/>
              <a:t> y </a:t>
            </a:r>
            <a:r>
              <a:rPr sz="2000" dirty="0" err="1"/>
              <a:t>tablas</a:t>
            </a:r>
            <a:r>
              <a:rPr sz="2000" dirty="0"/>
              <a:t> </a:t>
            </a:r>
            <a:r>
              <a:rPr sz="2000" dirty="0" err="1"/>
              <a:t>dinámicas</a:t>
            </a:r>
            <a:r>
              <a:rPr sz="2000" dirty="0"/>
              <a:t> para el </a:t>
            </a:r>
            <a:r>
              <a:rPr sz="2000" dirty="0" err="1"/>
              <a:t>análisis</a:t>
            </a:r>
            <a:r>
              <a:rPr sz="2000" dirty="0"/>
              <a:t>.</a:t>
            </a:r>
          </a:p>
          <a:p>
            <a:endParaRPr sz="2000" dirty="0"/>
          </a:p>
          <a:p>
            <a:r>
              <a:rPr sz="2000" dirty="0"/>
              <a:t> </a:t>
            </a:r>
            <a:r>
              <a:rPr sz="2000" dirty="0" err="1"/>
              <a:t>Facilita</a:t>
            </a:r>
            <a:r>
              <a:rPr sz="2000" dirty="0"/>
              <a:t> el control de </a:t>
            </a:r>
            <a:r>
              <a:rPr sz="2000" dirty="0" err="1"/>
              <a:t>recursos</a:t>
            </a:r>
            <a:r>
              <a:rPr sz="2000" dirty="0"/>
              <a:t> y la </a:t>
            </a:r>
            <a:r>
              <a:rPr sz="2000" dirty="0" err="1"/>
              <a:t>planificación</a:t>
            </a:r>
            <a:r>
              <a:rPr sz="2000" dirty="0"/>
              <a:t> </a:t>
            </a:r>
            <a:r>
              <a:rPr sz="2000" dirty="0" err="1"/>
              <a:t>estratégica</a:t>
            </a:r>
            <a:r>
              <a:rPr sz="2000" dirty="0"/>
              <a:t>.</a:t>
            </a:r>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6109" y="214325"/>
            <a:ext cx="2522220" cy="848994"/>
          </a:xfrm>
          <a:prstGeom prst="rect">
            <a:avLst/>
          </a:prstGeom>
        </p:spPr>
        <p:txBody>
          <a:bodyPr vert="horz" wrap="square" lIns="0" tIns="12700" rIns="0" bIns="0" rtlCol="0">
            <a:spAutoFit/>
          </a:bodyPr>
          <a:lstStyle/>
          <a:p>
            <a:pPr marL="12700">
              <a:lnSpc>
                <a:spcPct val="100000"/>
              </a:lnSpc>
              <a:spcBef>
                <a:spcPts val="100"/>
              </a:spcBef>
            </a:pPr>
            <a:r>
              <a:rPr spc="-165" dirty="0"/>
              <a:t>R</a:t>
            </a:r>
            <a:r>
              <a:rPr spc="-395" dirty="0"/>
              <a:t>e</a:t>
            </a:r>
            <a:r>
              <a:rPr spc="-215" dirty="0"/>
              <a:t>s</a:t>
            </a:r>
            <a:r>
              <a:rPr spc="40" dirty="0"/>
              <a:t>u</a:t>
            </a:r>
            <a:r>
              <a:rPr spc="-135" dirty="0"/>
              <a:t>m</a:t>
            </a:r>
            <a:r>
              <a:rPr spc="-405" dirty="0"/>
              <a:t>e</a:t>
            </a:r>
            <a:r>
              <a:rPr spc="85" dirty="0"/>
              <a:t>n</a:t>
            </a:r>
          </a:p>
        </p:txBody>
      </p:sp>
      <p:sp>
        <p:nvSpPr>
          <p:cNvPr id="3" name="object 3"/>
          <p:cNvSpPr txBox="1">
            <a:spLocks noGrp="1"/>
          </p:cNvSpPr>
          <p:nvPr>
            <p:ph idx="1"/>
          </p:nvPr>
        </p:nvSpPr>
        <p:spPr>
          <a:xfrm>
            <a:off x="304800" y="848885"/>
            <a:ext cx="6876836" cy="3254352"/>
          </a:xfrm>
          <a:prstGeom prst="rect">
            <a:avLst/>
          </a:prstGeom>
        </p:spPr>
        <p:txBody>
          <a:bodyPr vert="horz" wrap="square" lIns="0" tIns="71755" rIns="0" bIns="0" rtlCol="0">
            <a:spAutoFit/>
          </a:bodyPr>
          <a:lstStyle/>
          <a:p>
            <a:pPr marL="26034" marR="53340">
              <a:lnSpc>
                <a:spcPts val="1920"/>
              </a:lnSpc>
              <a:spcBef>
                <a:spcPts val="565"/>
              </a:spcBef>
            </a:pPr>
            <a:r>
              <a:rPr spc="-5" dirty="0"/>
              <a:t>Microsoft</a:t>
            </a:r>
            <a:r>
              <a:rPr spc="25" dirty="0"/>
              <a:t> </a:t>
            </a:r>
            <a:r>
              <a:rPr spc="35" dirty="0"/>
              <a:t>Excel</a:t>
            </a:r>
            <a:r>
              <a:rPr spc="25" dirty="0"/>
              <a:t> </a:t>
            </a:r>
            <a:r>
              <a:rPr spc="-25" dirty="0"/>
              <a:t>consta</a:t>
            </a:r>
            <a:r>
              <a:rPr spc="20" dirty="0"/>
              <a:t> </a:t>
            </a:r>
            <a:r>
              <a:rPr spc="-65" dirty="0"/>
              <a:t>de</a:t>
            </a:r>
            <a:r>
              <a:rPr spc="30" dirty="0"/>
              <a:t> </a:t>
            </a:r>
            <a:r>
              <a:rPr spc="-15" dirty="0"/>
              <a:t>hojas</a:t>
            </a:r>
            <a:r>
              <a:rPr spc="30" dirty="0"/>
              <a:t> </a:t>
            </a:r>
            <a:r>
              <a:rPr spc="10" dirty="0"/>
              <a:t>para</a:t>
            </a:r>
            <a:r>
              <a:rPr spc="30" dirty="0"/>
              <a:t> </a:t>
            </a:r>
            <a:r>
              <a:rPr spc="35" dirty="0"/>
              <a:t>realizar</a:t>
            </a:r>
            <a:r>
              <a:rPr spc="15" dirty="0"/>
              <a:t> </a:t>
            </a:r>
            <a:r>
              <a:rPr spc="5" dirty="0"/>
              <a:t>cálculos.</a:t>
            </a:r>
            <a:r>
              <a:rPr spc="10" dirty="0"/>
              <a:t> </a:t>
            </a:r>
            <a:r>
              <a:rPr spc="30" dirty="0"/>
              <a:t>Una</a:t>
            </a:r>
            <a:r>
              <a:rPr spc="25" dirty="0"/>
              <a:t> </a:t>
            </a:r>
            <a:r>
              <a:rPr spc="-5" dirty="0"/>
              <a:t>hoja</a:t>
            </a:r>
            <a:r>
              <a:rPr spc="30" dirty="0"/>
              <a:t> </a:t>
            </a:r>
            <a:r>
              <a:rPr spc="-65" dirty="0"/>
              <a:t>de</a:t>
            </a:r>
            <a:r>
              <a:rPr spc="35" dirty="0"/>
              <a:t> </a:t>
            </a:r>
            <a:r>
              <a:rPr spc="30" dirty="0"/>
              <a:t>cálculo</a:t>
            </a:r>
            <a:r>
              <a:rPr spc="20" dirty="0"/>
              <a:t> </a:t>
            </a:r>
            <a:r>
              <a:rPr spc="-85" dirty="0"/>
              <a:t>es </a:t>
            </a:r>
            <a:r>
              <a:rPr spc="-80" dirty="0"/>
              <a:t> </a:t>
            </a:r>
            <a:r>
              <a:rPr spc="-20" dirty="0"/>
              <a:t>como </a:t>
            </a:r>
            <a:r>
              <a:rPr spc="25" dirty="0"/>
              <a:t>una </a:t>
            </a:r>
            <a:r>
              <a:rPr dirty="0"/>
              <a:t>hoja </a:t>
            </a:r>
            <a:r>
              <a:rPr spc="-65" dirty="0"/>
              <a:t>de </a:t>
            </a:r>
            <a:r>
              <a:rPr dirty="0"/>
              <a:t>contabilidad, </a:t>
            </a:r>
            <a:r>
              <a:rPr spc="10" dirty="0"/>
              <a:t>con </a:t>
            </a:r>
            <a:r>
              <a:rPr spc="15" dirty="0"/>
              <a:t>filas </a:t>
            </a:r>
            <a:r>
              <a:rPr spc="35" dirty="0"/>
              <a:t>y </a:t>
            </a:r>
            <a:r>
              <a:rPr spc="10" dirty="0"/>
              <a:t>columnas </a:t>
            </a:r>
            <a:r>
              <a:rPr spc="-25" dirty="0"/>
              <a:t>que </a:t>
            </a:r>
            <a:r>
              <a:rPr spc="-85" dirty="0"/>
              <a:t>se</a:t>
            </a:r>
            <a:r>
              <a:rPr spc="-80" dirty="0"/>
              <a:t> </a:t>
            </a:r>
            <a:r>
              <a:rPr spc="55" dirty="0"/>
              <a:t>cruzan </a:t>
            </a:r>
            <a:r>
              <a:rPr spc="10" dirty="0"/>
              <a:t>para </a:t>
            </a:r>
            <a:r>
              <a:rPr spc="15" dirty="0"/>
              <a:t> </a:t>
            </a:r>
            <a:r>
              <a:rPr spc="20" dirty="0"/>
              <a:t>formar</a:t>
            </a:r>
            <a:r>
              <a:rPr spc="5" dirty="0"/>
              <a:t> </a:t>
            </a:r>
            <a:r>
              <a:rPr spc="-15" dirty="0"/>
              <a:t>celdas</a:t>
            </a:r>
            <a:r>
              <a:rPr spc="20" dirty="0"/>
              <a:t> </a:t>
            </a:r>
            <a:r>
              <a:rPr spc="-25" dirty="0"/>
              <a:t>que</a:t>
            </a:r>
            <a:r>
              <a:rPr spc="25" dirty="0"/>
              <a:t> </a:t>
            </a:r>
            <a:r>
              <a:rPr spc="30" dirty="0"/>
              <a:t>guardan</a:t>
            </a:r>
            <a:r>
              <a:rPr dirty="0"/>
              <a:t> </a:t>
            </a:r>
            <a:r>
              <a:rPr spc="-60" dirty="0"/>
              <a:t>datos.</a:t>
            </a:r>
            <a:r>
              <a:rPr spc="5" dirty="0"/>
              <a:t> </a:t>
            </a:r>
            <a:r>
              <a:rPr spc="-10" dirty="0"/>
              <a:t>Los</a:t>
            </a:r>
            <a:r>
              <a:rPr spc="30" dirty="0"/>
              <a:t> </a:t>
            </a:r>
            <a:r>
              <a:rPr spc="-50" dirty="0"/>
              <a:t>datos</a:t>
            </a:r>
            <a:r>
              <a:rPr spc="20" dirty="0"/>
              <a:t> </a:t>
            </a:r>
            <a:r>
              <a:rPr spc="-25" dirty="0"/>
              <a:t>pueden</a:t>
            </a:r>
            <a:r>
              <a:rPr spc="10" dirty="0"/>
              <a:t> </a:t>
            </a:r>
            <a:r>
              <a:rPr spc="-25" dirty="0"/>
              <a:t>ser</a:t>
            </a:r>
            <a:r>
              <a:rPr spc="10" dirty="0"/>
              <a:t> </a:t>
            </a:r>
            <a:r>
              <a:rPr spc="-5" dirty="0"/>
              <a:t>número</a:t>
            </a:r>
            <a:r>
              <a:rPr spc="10" dirty="0"/>
              <a:t> </a:t>
            </a:r>
            <a:r>
              <a:rPr spc="-75" dirty="0"/>
              <a:t>o</a:t>
            </a:r>
            <a:r>
              <a:rPr spc="35" dirty="0"/>
              <a:t> </a:t>
            </a:r>
            <a:r>
              <a:rPr spc="-40" dirty="0"/>
              <a:t>texto</a:t>
            </a:r>
            <a:r>
              <a:rPr spc="25" dirty="0"/>
              <a:t> </a:t>
            </a:r>
            <a:r>
              <a:rPr spc="-25" dirty="0"/>
              <a:t>que</a:t>
            </a:r>
            <a:r>
              <a:rPr spc="20" dirty="0"/>
              <a:t> </a:t>
            </a:r>
            <a:r>
              <a:rPr spc="-85" dirty="0"/>
              <a:t>se</a:t>
            </a:r>
          </a:p>
          <a:p>
            <a:pPr marL="26034" marR="5080">
              <a:lnSpc>
                <a:spcPts val="1920"/>
              </a:lnSpc>
              <a:spcBef>
                <a:spcPts val="5"/>
              </a:spcBef>
            </a:pPr>
            <a:r>
              <a:rPr dirty="0"/>
              <a:t>introducen;</a:t>
            </a:r>
            <a:r>
              <a:rPr spc="-10" dirty="0"/>
              <a:t> </a:t>
            </a:r>
            <a:r>
              <a:rPr spc="40" dirty="0"/>
              <a:t>calculan</a:t>
            </a:r>
            <a:r>
              <a:rPr spc="25" dirty="0"/>
              <a:t> </a:t>
            </a:r>
            <a:r>
              <a:rPr spc="-15" dirty="0"/>
              <a:t>los</a:t>
            </a:r>
            <a:r>
              <a:rPr spc="15" dirty="0"/>
              <a:t> </a:t>
            </a:r>
            <a:r>
              <a:rPr spc="-5" dirty="0"/>
              <a:t>valores</a:t>
            </a:r>
            <a:r>
              <a:rPr spc="20" dirty="0"/>
              <a:t> </a:t>
            </a:r>
            <a:r>
              <a:rPr spc="-65" dirty="0"/>
              <a:t>de</a:t>
            </a:r>
            <a:r>
              <a:rPr spc="25" dirty="0"/>
              <a:t> </a:t>
            </a:r>
            <a:r>
              <a:rPr dirty="0"/>
              <a:t>las</a:t>
            </a:r>
            <a:r>
              <a:rPr spc="30" dirty="0"/>
              <a:t> </a:t>
            </a:r>
            <a:r>
              <a:rPr spc="10" dirty="0"/>
              <a:t>fórmulas</a:t>
            </a:r>
            <a:r>
              <a:rPr spc="5" dirty="0"/>
              <a:t> </a:t>
            </a:r>
            <a:r>
              <a:rPr spc="-40" dirty="0"/>
              <a:t>basados</a:t>
            </a:r>
            <a:r>
              <a:rPr spc="20" dirty="0"/>
              <a:t> </a:t>
            </a:r>
            <a:r>
              <a:rPr spc="-35" dirty="0"/>
              <a:t>en</a:t>
            </a:r>
            <a:r>
              <a:rPr spc="30" dirty="0"/>
              <a:t> </a:t>
            </a:r>
            <a:r>
              <a:rPr spc="-15" dirty="0"/>
              <a:t>los</a:t>
            </a:r>
            <a:r>
              <a:rPr spc="10" dirty="0"/>
              <a:t> </a:t>
            </a:r>
            <a:r>
              <a:rPr spc="-40" dirty="0"/>
              <a:t>otros</a:t>
            </a:r>
            <a:r>
              <a:rPr spc="10" dirty="0"/>
              <a:t> </a:t>
            </a:r>
            <a:r>
              <a:rPr spc="-20" dirty="0"/>
              <a:t>números. </a:t>
            </a:r>
            <a:r>
              <a:rPr spc="-434" dirty="0"/>
              <a:t> </a:t>
            </a:r>
            <a:r>
              <a:rPr spc="190" dirty="0"/>
              <a:t>Y</a:t>
            </a:r>
            <a:r>
              <a:rPr spc="20" dirty="0"/>
              <a:t> </a:t>
            </a:r>
            <a:r>
              <a:rPr spc="-20" dirty="0"/>
              <a:t>también</a:t>
            </a:r>
            <a:r>
              <a:rPr spc="25" dirty="0"/>
              <a:t> </a:t>
            </a:r>
            <a:r>
              <a:rPr spc="10" dirty="0"/>
              <a:t>sirve</a:t>
            </a:r>
            <a:r>
              <a:rPr spc="20" dirty="0"/>
              <a:t> </a:t>
            </a:r>
            <a:r>
              <a:rPr spc="-25" dirty="0"/>
              <a:t>como</a:t>
            </a:r>
            <a:r>
              <a:rPr spc="15" dirty="0"/>
              <a:t> </a:t>
            </a:r>
            <a:r>
              <a:rPr spc="-25" dirty="0"/>
              <a:t>apoyo</a:t>
            </a:r>
            <a:r>
              <a:rPr spc="15" dirty="0"/>
              <a:t> </a:t>
            </a:r>
            <a:r>
              <a:rPr spc="10" dirty="0"/>
              <a:t>para</a:t>
            </a:r>
            <a:r>
              <a:rPr spc="20" dirty="0"/>
              <a:t> </a:t>
            </a:r>
            <a:r>
              <a:rPr spc="45" dirty="0"/>
              <a:t>algún</a:t>
            </a:r>
            <a:r>
              <a:rPr spc="25" dirty="0"/>
              <a:t> </a:t>
            </a:r>
            <a:r>
              <a:rPr spc="-15" dirty="0"/>
              <a:t>trabajo</a:t>
            </a:r>
            <a:r>
              <a:rPr spc="25" dirty="0"/>
              <a:t> </a:t>
            </a:r>
            <a:r>
              <a:rPr spc="-35" dirty="0"/>
              <a:t>en</a:t>
            </a:r>
            <a:r>
              <a:rPr spc="35" dirty="0"/>
              <a:t> </a:t>
            </a:r>
            <a:r>
              <a:rPr spc="5" dirty="0"/>
              <a:t>ella</a:t>
            </a:r>
            <a:r>
              <a:rPr spc="30" dirty="0"/>
              <a:t> </a:t>
            </a:r>
            <a:r>
              <a:rPr spc="-50" dirty="0"/>
              <a:t>podemos</a:t>
            </a:r>
            <a:r>
              <a:rPr spc="-10" dirty="0"/>
              <a:t> </a:t>
            </a:r>
            <a:r>
              <a:rPr spc="45" dirty="0"/>
              <a:t>calcular </a:t>
            </a:r>
            <a:r>
              <a:rPr spc="50" dirty="0"/>
              <a:t> </a:t>
            </a:r>
            <a:r>
              <a:rPr spc="25" dirty="0"/>
              <a:t>cualquier</a:t>
            </a:r>
            <a:r>
              <a:rPr spc="5" dirty="0"/>
              <a:t> </a:t>
            </a:r>
            <a:r>
              <a:rPr spc="-20" dirty="0"/>
              <a:t>tipo</a:t>
            </a:r>
            <a:r>
              <a:rPr spc="20" dirty="0"/>
              <a:t> </a:t>
            </a:r>
            <a:r>
              <a:rPr spc="-65" dirty="0"/>
              <a:t>de</a:t>
            </a:r>
            <a:r>
              <a:rPr spc="25" dirty="0"/>
              <a:t> </a:t>
            </a:r>
            <a:r>
              <a:rPr spc="-25" dirty="0"/>
              <a:t>operaciones.</a:t>
            </a:r>
          </a:p>
          <a:p>
            <a:pPr marL="26034">
              <a:lnSpc>
                <a:spcPts val="2160"/>
              </a:lnSpc>
              <a:spcBef>
                <a:spcPts val="15"/>
              </a:spcBef>
            </a:pPr>
            <a:r>
              <a:rPr spc="85" dirty="0"/>
              <a:t>Dar</a:t>
            </a:r>
            <a:r>
              <a:rPr spc="25" dirty="0"/>
              <a:t> </a:t>
            </a:r>
            <a:r>
              <a:rPr spc="-20" dirty="0"/>
              <a:t>a</a:t>
            </a:r>
            <a:r>
              <a:rPr spc="40" dirty="0"/>
              <a:t> </a:t>
            </a:r>
            <a:r>
              <a:rPr spc="-5" dirty="0"/>
              <a:t>conocer</a:t>
            </a:r>
            <a:r>
              <a:rPr spc="10" dirty="0"/>
              <a:t> </a:t>
            </a:r>
            <a:r>
              <a:rPr dirty="0"/>
              <a:t>cada</a:t>
            </a:r>
            <a:r>
              <a:rPr spc="40" dirty="0"/>
              <a:t> </a:t>
            </a:r>
            <a:r>
              <a:rPr spc="25" dirty="0"/>
              <a:t>una</a:t>
            </a:r>
            <a:r>
              <a:rPr spc="30" dirty="0"/>
              <a:t> </a:t>
            </a:r>
            <a:r>
              <a:rPr spc="-65" dirty="0"/>
              <a:t>de</a:t>
            </a:r>
            <a:r>
              <a:rPr spc="30" dirty="0"/>
              <a:t> </a:t>
            </a:r>
            <a:r>
              <a:rPr dirty="0"/>
              <a:t>las</a:t>
            </a:r>
            <a:r>
              <a:rPr spc="25" dirty="0"/>
              <a:t> </a:t>
            </a:r>
            <a:r>
              <a:rPr spc="5" dirty="0"/>
              <a:t>funciones </a:t>
            </a:r>
            <a:r>
              <a:rPr spc="10" dirty="0"/>
              <a:t>para</a:t>
            </a:r>
            <a:r>
              <a:rPr spc="25" dirty="0"/>
              <a:t> </a:t>
            </a:r>
            <a:r>
              <a:rPr spc="-40" dirty="0"/>
              <a:t>obtener</a:t>
            </a:r>
            <a:r>
              <a:rPr spc="15" dirty="0"/>
              <a:t> </a:t>
            </a:r>
            <a:r>
              <a:rPr spc="-40" dirty="0"/>
              <a:t>mejores</a:t>
            </a:r>
            <a:r>
              <a:rPr spc="20" dirty="0"/>
              <a:t> </a:t>
            </a:r>
            <a:r>
              <a:rPr spc="-20" dirty="0"/>
              <a:t>resultados</a:t>
            </a:r>
            <a:r>
              <a:rPr spc="-5" dirty="0"/>
              <a:t> </a:t>
            </a:r>
            <a:r>
              <a:rPr spc="5" dirty="0"/>
              <a:t>ya</a:t>
            </a:r>
          </a:p>
          <a:p>
            <a:pPr marL="26034" marR="56515">
              <a:lnSpc>
                <a:spcPct val="80100"/>
              </a:lnSpc>
              <a:spcBef>
                <a:spcPts val="235"/>
              </a:spcBef>
            </a:pPr>
            <a:r>
              <a:rPr spc="-25" dirty="0"/>
              <a:t>que</a:t>
            </a:r>
            <a:r>
              <a:rPr spc="20" dirty="0"/>
              <a:t> </a:t>
            </a:r>
            <a:r>
              <a:rPr dirty="0"/>
              <a:t>las</a:t>
            </a:r>
            <a:r>
              <a:rPr spc="30" dirty="0"/>
              <a:t> </a:t>
            </a:r>
            <a:r>
              <a:rPr spc="5" dirty="0"/>
              <a:t>funciones</a:t>
            </a:r>
            <a:r>
              <a:rPr dirty="0"/>
              <a:t> </a:t>
            </a:r>
            <a:r>
              <a:rPr spc="-25" dirty="0"/>
              <a:t>son</a:t>
            </a:r>
            <a:r>
              <a:rPr spc="15" dirty="0"/>
              <a:t> </a:t>
            </a:r>
            <a:r>
              <a:rPr spc="30" dirty="0"/>
              <a:t>muy</a:t>
            </a:r>
            <a:r>
              <a:rPr spc="5" dirty="0"/>
              <a:t> </a:t>
            </a:r>
            <a:r>
              <a:rPr dirty="0"/>
              <a:t>fáciles</a:t>
            </a:r>
            <a:r>
              <a:rPr spc="30" dirty="0"/>
              <a:t> </a:t>
            </a:r>
            <a:r>
              <a:rPr spc="-65" dirty="0"/>
              <a:t>de</a:t>
            </a:r>
            <a:r>
              <a:rPr spc="25" dirty="0"/>
              <a:t> </a:t>
            </a:r>
            <a:r>
              <a:rPr spc="45" dirty="0"/>
              <a:t>utilizar</a:t>
            </a:r>
            <a:r>
              <a:rPr spc="30" dirty="0"/>
              <a:t> </a:t>
            </a:r>
            <a:r>
              <a:rPr spc="35" dirty="0"/>
              <a:t>y</a:t>
            </a:r>
            <a:r>
              <a:rPr spc="25" dirty="0"/>
              <a:t> </a:t>
            </a:r>
            <a:r>
              <a:rPr spc="-30" dirty="0"/>
              <a:t>en</a:t>
            </a:r>
            <a:r>
              <a:rPr spc="35" dirty="0"/>
              <a:t> </a:t>
            </a:r>
            <a:r>
              <a:rPr spc="-95" dirty="0"/>
              <a:t>este</a:t>
            </a:r>
            <a:r>
              <a:rPr spc="15" dirty="0"/>
              <a:t> </a:t>
            </a:r>
            <a:r>
              <a:rPr spc="-5" dirty="0"/>
              <a:t>blogger,</a:t>
            </a:r>
            <a:r>
              <a:rPr spc="10" dirty="0"/>
              <a:t> </a:t>
            </a:r>
            <a:r>
              <a:rPr spc="5" dirty="0"/>
              <a:t>encontraran </a:t>
            </a:r>
            <a:r>
              <a:rPr spc="30" dirty="0"/>
              <a:t>la </a:t>
            </a:r>
            <a:r>
              <a:rPr spc="-434" dirty="0"/>
              <a:t> </a:t>
            </a:r>
            <a:r>
              <a:rPr spc="25" dirty="0"/>
              <a:t>información</a:t>
            </a:r>
            <a:r>
              <a:rPr spc="-15" dirty="0"/>
              <a:t> </a:t>
            </a:r>
            <a:r>
              <a:rPr spc="5" dirty="0"/>
              <a:t>requerida</a:t>
            </a:r>
            <a:r>
              <a:rPr spc="-5" dirty="0"/>
              <a:t> </a:t>
            </a:r>
            <a:r>
              <a:rPr spc="10" dirty="0"/>
              <a:t>para</a:t>
            </a:r>
            <a:r>
              <a:rPr spc="20" dirty="0"/>
              <a:t> </a:t>
            </a:r>
            <a:r>
              <a:rPr spc="-25" dirty="0"/>
              <a:t>poder</a:t>
            </a:r>
            <a:r>
              <a:rPr spc="15" dirty="0"/>
              <a:t> </a:t>
            </a:r>
            <a:r>
              <a:rPr spc="35" dirty="0"/>
              <a:t>realizar</a:t>
            </a:r>
            <a:r>
              <a:rPr spc="30" dirty="0"/>
              <a:t> y</a:t>
            </a:r>
            <a:r>
              <a:rPr spc="25" dirty="0"/>
              <a:t> </a:t>
            </a:r>
            <a:r>
              <a:rPr spc="-10" dirty="0"/>
              <a:t>poner</a:t>
            </a:r>
            <a:r>
              <a:rPr spc="15" dirty="0"/>
              <a:t> </a:t>
            </a:r>
            <a:r>
              <a:rPr spc="-35" dirty="0"/>
              <a:t>en</a:t>
            </a:r>
            <a:r>
              <a:rPr spc="25" dirty="0"/>
              <a:t> </a:t>
            </a:r>
            <a:r>
              <a:rPr spc="15" dirty="0"/>
              <a:t>práctica</a:t>
            </a:r>
            <a:r>
              <a:rPr spc="25" dirty="0"/>
              <a:t> </a:t>
            </a:r>
            <a:r>
              <a:rPr dirty="0"/>
              <a:t>cada</a:t>
            </a:r>
            <a:r>
              <a:rPr spc="25" dirty="0"/>
              <a:t> una</a:t>
            </a:r>
            <a:r>
              <a:rPr spc="20" dirty="0"/>
              <a:t> </a:t>
            </a:r>
            <a:r>
              <a:rPr spc="-65" dirty="0"/>
              <a:t>de </a:t>
            </a:r>
            <a:r>
              <a:rPr spc="-60" dirty="0"/>
              <a:t> </a:t>
            </a:r>
            <a:r>
              <a:rPr dirty="0"/>
              <a:t>las</a:t>
            </a:r>
            <a:r>
              <a:rPr spc="25" dirty="0"/>
              <a:t> </a:t>
            </a:r>
            <a:r>
              <a:rPr spc="-5" dirty="0"/>
              <a:t>funciones, </a:t>
            </a:r>
            <a:r>
              <a:rPr spc="5" dirty="0"/>
              <a:t>ya</a:t>
            </a:r>
            <a:r>
              <a:rPr spc="30" dirty="0"/>
              <a:t> </a:t>
            </a:r>
            <a:r>
              <a:rPr spc="-35" dirty="0"/>
              <a:t>sean</a:t>
            </a:r>
            <a:r>
              <a:rPr spc="25" dirty="0"/>
              <a:t> </a:t>
            </a:r>
            <a:r>
              <a:rPr spc="-35" dirty="0"/>
              <a:t>matemáticas,</a:t>
            </a:r>
            <a:r>
              <a:rPr spc="10" dirty="0"/>
              <a:t> </a:t>
            </a:r>
            <a:r>
              <a:rPr spc="-30" dirty="0"/>
              <a:t>estadísticas,</a:t>
            </a:r>
            <a:r>
              <a:rPr spc="-5" dirty="0"/>
              <a:t> </a:t>
            </a:r>
            <a:r>
              <a:rPr spc="-65" dirty="0"/>
              <a:t>de</a:t>
            </a:r>
            <a:r>
              <a:rPr spc="30" dirty="0"/>
              <a:t> </a:t>
            </a:r>
            <a:r>
              <a:rPr spc="-5" dirty="0"/>
              <a:t>fecha</a:t>
            </a:r>
            <a:r>
              <a:rPr spc="30" dirty="0"/>
              <a:t> </a:t>
            </a:r>
            <a:r>
              <a:rPr spc="-85" dirty="0"/>
              <a:t>y/o</a:t>
            </a:r>
            <a:r>
              <a:rPr spc="30" dirty="0"/>
              <a:t> </a:t>
            </a:r>
            <a:r>
              <a:rPr dirty="0"/>
              <a:t>comparación.</a:t>
            </a:r>
          </a:p>
        </p:txBody>
      </p:sp>
      <p:pic>
        <p:nvPicPr>
          <p:cNvPr id="4" name="object 4"/>
          <p:cNvPicPr/>
          <p:nvPr/>
        </p:nvPicPr>
        <p:blipFill>
          <a:blip r:embed="rId2" cstate="print"/>
          <a:stretch>
            <a:fillRect/>
          </a:stretch>
        </p:blipFill>
        <p:spPr>
          <a:xfrm>
            <a:off x="3643043" y="4241498"/>
            <a:ext cx="4123944" cy="245211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2342" y="453085"/>
            <a:ext cx="2933065" cy="514350"/>
          </a:xfrm>
          <a:prstGeom prst="rect">
            <a:avLst/>
          </a:prstGeom>
        </p:spPr>
        <p:txBody>
          <a:bodyPr vert="horz" wrap="square" lIns="0" tIns="13335" rIns="0" bIns="0" rtlCol="0">
            <a:spAutoFit/>
          </a:bodyPr>
          <a:lstStyle/>
          <a:p>
            <a:pPr marL="12700">
              <a:lnSpc>
                <a:spcPct val="100000"/>
              </a:lnSpc>
              <a:spcBef>
                <a:spcPts val="105"/>
              </a:spcBef>
            </a:pPr>
            <a:r>
              <a:rPr sz="3200" spc="-90" dirty="0"/>
              <a:t>Recomendaciones</a:t>
            </a:r>
            <a:endParaRPr sz="3200"/>
          </a:p>
        </p:txBody>
      </p:sp>
      <p:sp>
        <p:nvSpPr>
          <p:cNvPr id="3" name="object 3"/>
          <p:cNvSpPr txBox="1"/>
          <p:nvPr/>
        </p:nvSpPr>
        <p:spPr>
          <a:xfrm>
            <a:off x="535940" y="1071117"/>
            <a:ext cx="3825875" cy="5323205"/>
          </a:xfrm>
          <a:prstGeom prst="rect">
            <a:avLst/>
          </a:prstGeom>
        </p:spPr>
        <p:txBody>
          <a:bodyPr vert="horz" wrap="square" lIns="0" tIns="76835" rIns="0" bIns="0" rtlCol="0">
            <a:spAutoFit/>
          </a:bodyPr>
          <a:lstStyle/>
          <a:p>
            <a:pPr marL="355600" marR="245745" indent="-342900">
              <a:lnSpc>
                <a:spcPts val="2110"/>
              </a:lnSpc>
              <a:spcBef>
                <a:spcPts val="605"/>
              </a:spcBef>
              <a:buFont typeface="Arial MT"/>
              <a:buChar char="•"/>
              <a:tabLst>
                <a:tab pos="354965" algn="l"/>
                <a:tab pos="355600" algn="l"/>
              </a:tabLst>
            </a:pPr>
            <a:r>
              <a:rPr sz="2200" spc="30" dirty="0">
                <a:latin typeface="Calibri"/>
                <a:cs typeface="Calibri"/>
              </a:rPr>
              <a:t>Cada</a:t>
            </a:r>
            <a:r>
              <a:rPr sz="2200" spc="35" dirty="0">
                <a:latin typeface="Calibri"/>
                <a:cs typeface="Calibri"/>
              </a:rPr>
              <a:t> </a:t>
            </a:r>
            <a:r>
              <a:rPr sz="2200" spc="5" dirty="0">
                <a:latin typeface="Calibri"/>
                <a:cs typeface="Calibri"/>
              </a:rPr>
              <a:t>Fórmula</a:t>
            </a:r>
            <a:r>
              <a:rPr sz="2200" spc="35" dirty="0">
                <a:latin typeface="Calibri"/>
                <a:cs typeface="Calibri"/>
              </a:rPr>
              <a:t> </a:t>
            </a:r>
            <a:r>
              <a:rPr sz="2200" spc="-40" dirty="0">
                <a:latin typeface="Calibri"/>
                <a:cs typeface="Calibri"/>
              </a:rPr>
              <a:t>en</a:t>
            </a:r>
            <a:r>
              <a:rPr sz="2200" spc="25" dirty="0">
                <a:latin typeface="Calibri"/>
                <a:cs typeface="Calibri"/>
              </a:rPr>
              <a:t> </a:t>
            </a:r>
            <a:r>
              <a:rPr sz="2200" spc="35" dirty="0">
                <a:latin typeface="Calibri"/>
                <a:cs typeface="Calibri"/>
              </a:rPr>
              <a:t>Excel </a:t>
            </a:r>
            <a:r>
              <a:rPr sz="2200" spc="-85" dirty="0">
                <a:latin typeface="Calibri"/>
                <a:cs typeface="Calibri"/>
              </a:rPr>
              <a:t>debe </a:t>
            </a:r>
            <a:r>
              <a:rPr sz="2200" spc="-484" dirty="0">
                <a:latin typeface="Calibri"/>
                <a:cs typeface="Calibri"/>
              </a:rPr>
              <a:t> </a:t>
            </a:r>
            <a:r>
              <a:rPr sz="2200" spc="10" dirty="0">
                <a:latin typeface="Calibri"/>
                <a:cs typeface="Calibri"/>
              </a:rPr>
              <a:t>comenzar</a:t>
            </a:r>
            <a:r>
              <a:rPr sz="2200" spc="40" dirty="0">
                <a:latin typeface="Calibri"/>
                <a:cs typeface="Calibri"/>
              </a:rPr>
              <a:t> </a:t>
            </a:r>
            <a:r>
              <a:rPr sz="2200" spc="5" dirty="0">
                <a:latin typeface="Calibri"/>
                <a:cs typeface="Calibri"/>
              </a:rPr>
              <a:t>con</a:t>
            </a:r>
            <a:r>
              <a:rPr sz="2200" spc="40" dirty="0">
                <a:latin typeface="Calibri"/>
                <a:cs typeface="Calibri"/>
              </a:rPr>
              <a:t> </a:t>
            </a:r>
            <a:r>
              <a:rPr sz="2200" spc="-25" dirty="0">
                <a:latin typeface="Calibri"/>
                <a:cs typeface="Calibri"/>
              </a:rPr>
              <a:t>el</a:t>
            </a:r>
            <a:r>
              <a:rPr sz="2200" spc="35" dirty="0">
                <a:latin typeface="Calibri"/>
                <a:cs typeface="Calibri"/>
              </a:rPr>
              <a:t> </a:t>
            </a:r>
            <a:r>
              <a:rPr sz="2200" spc="10" dirty="0">
                <a:latin typeface="Calibri"/>
                <a:cs typeface="Calibri"/>
              </a:rPr>
              <a:t>signo</a:t>
            </a:r>
            <a:r>
              <a:rPr sz="2200" spc="30" dirty="0">
                <a:latin typeface="Calibri"/>
                <a:cs typeface="Calibri"/>
              </a:rPr>
              <a:t> </a:t>
            </a:r>
            <a:r>
              <a:rPr sz="2200" spc="-165" dirty="0">
                <a:latin typeface="Calibri"/>
                <a:cs typeface="Calibri"/>
              </a:rPr>
              <a:t>“=”.</a:t>
            </a:r>
            <a:endParaRPr sz="2200">
              <a:latin typeface="Calibri"/>
              <a:cs typeface="Calibri"/>
            </a:endParaRPr>
          </a:p>
          <a:p>
            <a:pPr marL="355600" indent="-342900">
              <a:lnSpc>
                <a:spcPts val="2375"/>
              </a:lnSpc>
              <a:spcBef>
                <a:spcPts val="20"/>
              </a:spcBef>
              <a:buFont typeface="Arial MT"/>
              <a:buChar char="•"/>
              <a:tabLst>
                <a:tab pos="354965" algn="l"/>
                <a:tab pos="355600" algn="l"/>
              </a:tabLst>
            </a:pPr>
            <a:r>
              <a:rPr sz="2200" spc="30" dirty="0">
                <a:latin typeface="Calibri"/>
                <a:cs typeface="Calibri"/>
              </a:rPr>
              <a:t>Si </a:t>
            </a:r>
            <a:r>
              <a:rPr sz="2200" spc="-35" dirty="0">
                <a:latin typeface="Calibri"/>
                <a:cs typeface="Calibri"/>
              </a:rPr>
              <a:t>queremos</a:t>
            </a:r>
            <a:r>
              <a:rPr sz="2200" spc="45" dirty="0">
                <a:latin typeface="Calibri"/>
                <a:cs typeface="Calibri"/>
              </a:rPr>
              <a:t> </a:t>
            </a:r>
            <a:r>
              <a:rPr sz="2200" spc="-10" dirty="0">
                <a:latin typeface="Calibri"/>
                <a:cs typeface="Calibri"/>
              </a:rPr>
              <a:t>resolver</a:t>
            </a:r>
            <a:r>
              <a:rPr sz="2200" spc="30" dirty="0">
                <a:latin typeface="Calibri"/>
                <a:cs typeface="Calibri"/>
              </a:rPr>
              <a:t> la</a:t>
            </a:r>
            <a:endParaRPr sz="2200">
              <a:latin typeface="Calibri"/>
              <a:cs typeface="Calibri"/>
            </a:endParaRPr>
          </a:p>
          <a:p>
            <a:pPr marL="355600">
              <a:lnSpc>
                <a:spcPts val="2115"/>
              </a:lnSpc>
            </a:pPr>
            <a:r>
              <a:rPr sz="2200" spc="-5" dirty="0">
                <a:latin typeface="Calibri"/>
                <a:cs typeface="Calibri"/>
              </a:rPr>
              <a:t>operación</a:t>
            </a:r>
            <a:r>
              <a:rPr sz="2200" spc="50" dirty="0">
                <a:latin typeface="Calibri"/>
                <a:cs typeface="Calibri"/>
              </a:rPr>
              <a:t> </a:t>
            </a:r>
            <a:r>
              <a:rPr sz="2200" spc="-25" dirty="0">
                <a:latin typeface="Calibri"/>
                <a:cs typeface="Calibri"/>
              </a:rPr>
              <a:t>suma,</a:t>
            </a:r>
            <a:r>
              <a:rPr sz="2200" spc="30" dirty="0">
                <a:latin typeface="Calibri"/>
                <a:cs typeface="Calibri"/>
              </a:rPr>
              <a:t> </a:t>
            </a:r>
            <a:r>
              <a:rPr sz="2200" spc="5" dirty="0">
                <a:latin typeface="Calibri"/>
                <a:cs typeface="Calibri"/>
              </a:rPr>
              <a:t>primero</a:t>
            </a:r>
            <a:endParaRPr sz="2200">
              <a:latin typeface="Calibri"/>
              <a:cs typeface="Calibri"/>
            </a:endParaRPr>
          </a:p>
          <a:p>
            <a:pPr marL="355600">
              <a:lnSpc>
                <a:spcPts val="2110"/>
              </a:lnSpc>
            </a:pPr>
            <a:r>
              <a:rPr sz="2200" spc="-70" dirty="0">
                <a:latin typeface="Calibri"/>
                <a:cs typeface="Calibri"/>
              </a:rPr>
              <a:t>debemos</a:t>
            </a:r>
            <a:r>
              <a:rPr sz="2200" spc="30" dirty="0">
                <a:latin typeface="Calibri"/>
                <a:cs typeface="Calibri"/>
              </a:rPr>
              <a:t> </a:t>
            </a:r>
            <a:r>
              <a:rPr sz="2200" spc="15" dirty="0">
                <a:latin typeface="Calibri"/>
                <a:cs typeface="Calibri"/>
              </a:rPr>
              <a:t>colocar</a:t>
            </a:r>
            <a:r>
              <a:rPr sz="2200" spc="30" dirty="0">
                <a:latin typeface="Calibri"/>
                <a:cs typeface="Calibri"/>
              </a:rPr>
              <a:t> </a:t>
            </a:r>
            <a:r>
              <a:rPr sz="2200" spc="-30" dirty="0">
                <a:latin typeface="Calibri"/>
                <a:cs typeface="Calibri"/>
              </a:rPr>
              <a:t>paréntesis</a:t>
            </a:r>
            <a:endParaRPr sz="2200">
              <a:latin typeface="Calibri"/>
              <a:cs typeface="Calibri"/>
            </a:endParaRPr>
          </a:p>
          <a:p>
            <a:pPr marL="355600" marR="690880">
              <a:lnSpc>
                <a:spcPct val="80000"/>
              </a:lnSpc>
              <a:spcBef>
                <a:spcPts val="265"/>
              </a:spcBef>
            </a:pPr>
            <a:r>
              <a:rPr sz="2200" spc="10" dirty="0">
                <a:latin typeface="Calibri"/>
                <a:cs typeface="Calibri"/>
              </a:rPr>
              <a:t>para</a:t>
            </a:r>
            <a:r>
              <a:rPr sz="2200" spc="60" dirty="0">
                <a:latin typeface="Calibri"/>
                <a:cs typeface="Calibri"/>
              </a:rPr>
              <a:t> </a:t>
            </a:r>
            <a:r>
              <a:rPr sz="2200" spc="-30" dirty="0">
                <a:latin typeface="Calibri"/>
                <a:cs typeface="Calibri"/>
              </a:rPr>
              <a:t>que</a:t>
            </a:r>
            <a:r>
              <a:rPr sz="2200" spc="25" dirty="0">
                <a:latin typeface="Calibri"/>
                <a:cs typeface="Calibri"/>
              </a:rPr>
              <a:t> </a:t>
            </a:r>
            <a:r>
              <a:rPr sz="2200" spc="-30" dirty="0">
                <a:latin typeface="Calibri"/>
                <a:cs typeface="Calibri"/>
              </a:rPr>
              <a:t>nos</a:t>
            </a:r>
            <a:r>
              <a:rPr sz="2200" spc="20" dirty="0">
                <a:latin typeface="Calibri"/>
                <a:cs typeface="Calibri"/>
              </a:rPr>
              <a:t> </a:t>
            </a:r>
            <a:r>
              <a:rPr sz="2200" spc="-10" dirty="0">
                <a:latin typeface="Calibri"/>
                <a:cs typeface="Calibri"/>
              </a:rPr>
              <a:t>resuelva</a:t>
            </a:r>
            <a:r>
              <a:rPr sz="2200" spc="45" dirty="0">
                <a:latin typeface="Calibri"/>
                <a:cs typeface="Calibri"/>
              </a:rPr>
              <a:t> </a:t>
            </a:r>
            <a:r>
              <a:rPr sz="2200" spc="30" dirty="0">
                <a:latin typeface="Calibri"/>
                <a:cs typeface="Calibri"/>
              </a:rPr>
              <a:t>la </a:t>
            </a:r>
            <a:r>
              <a:rPr sz="2200" spc="-484" dirty="0">
                <a:latin typeface="Calibri"/>
                <a:cs typeface="Calibri"/>
              </a:rPr>
              <a:t> </a:t>
            </a:r>
            <a:r>
              <a:rPr sz="2200" spc="-5" dirty="0">
                <a:latin typeface="Calibri"/>
                <a:cs typeface="Calibri"/>
              </a:rPr>
              <a:t>operación</a:t>
            </a:r>
            <a:r>
              <a:rPr sz="2200" spc="65" dirty="0">
                <a:latin typeface="Calibri"/>
                <a:cs typeface="Calibri"/>
              </a:rPr>
              <a:t> </a:t>
            </a:r>
            <a:r>
              <a:rPr sz="2200" spc="5" dirty="0">
                <a:latin typeface="Calibri"/>
                <a:cs typeface="Calibri"/>
              </a:rPr>
              <a:t>dicha.</a:t>
            </a:r>
            <a:endParaRPr sz="2200">
              <a:latin typeface="Calibri"/>
              <a:cs typeface="Calibri"/>
            </a:endParaRPr>
          </a:p>
          <a:p>
            <a:pPr marL="355600" indent="-342900">
              <a:lnSpc>
                <a:spcPts val="2375"/>
              </a:lnSpc>
              <a:buFont typeface="Arial MT"/>
              <a:buChar char="•"/>
              <a:tabLst>
                <a:tab pos="354965" algn="l"/>
                <a:tab pos="355600" algn="l"/>
              </a:tabLst>
            </a:pPr>
            <a:r>
              <a:rPr sz="2200" spc="70" dirty="0">
                <a:latin typeface="Calibri"/>
                <a:cs typeface="Calibri"/>
              </a:rPr>
              <a:t>Al</a:t>
            </a:r>
            <a:r>
              <a:rPr sz="2200" spc="20" dirty="0">
                <a:latin typeface="Calibri"/>
                <a:cs typeface="Calibri"/>
              </a:rPr>
              <a:t> </a:t>
            </a:r>
            <a:r>
              <a:rPr sz="2200" spc="50" dirty="0">
                <a:latin typeface="Calibri"/>
                <a:cs typeface="Calibri"/>
              </a:rPr>
              <a:t>utilizar</a:t>
            </a:r>
            <a:r>
              <a:rPr sz="2200" spc="45" dirty="0">
                <a:latin typeface="Calibri"/>
                <a:cs typeface="Calibri"/>
              </a:rPr>
              <a:t> </a:t>
            </a:r>
            <a:r>
              <a:rPr sz="2200" spc="-80" dirty="0">
                <a:latin typeface="Calibri"/>
                <a:cs typeface="Calibri"/>
              </a:rPr>
              <a:t>esta</a:t>
            </a:r>
            <a:r>
              <a:rPr sz="2200" spc="25" dirty="0">
                <a:latin typeface="Calibri"/>
                <a:cs typeface="Calibri"/>
              </a:rPr>
              <a:t> </a:t>
            </a:r>
            <a:r>
              <a:rPr sz="2200" spc="15" dirty="0">
                <a:latin typeface="Calibri"/>
                <a:cs typeface="Calibri"/>
              </a:rPr>
              <a:t>función,</a:t>
            </a:r>
            <a:endParaRPr sz="2200">
              <a:latin typeface="Calibri"/>
              <a:cs typeface="Calibri"/>
            </a:endParaRPr>
          </a:p>
          <a:p>
            <a:pPr marL="355600">
              <a:lnSpc>
                <a:spcPts val="2115"/>
              </a:lnSpc>
            </a:pPr>
            <a:r>
              <a:rPr sz="2200" spc="10" dirty="0">
                <a:latin typeface="Calibri"/>
                <a:cs typeface="Calibri"/>
              </a:rPr>
              <a:t>ahorraríamos</a:t>
            </a:r>
            <a:r>
              <a:rPr sz="2200" spc="60" dirty="0">
                <a:latin typeface="Calibri"/>
                <a:cs typeface="Calibri"/>
              </a:rPr>
              <a:t> </a:t>
            </a:r>
            <a:r>
              <a:rPr sz="2200" spc="-45" dirty="0">
                <a:latin typeface="Calibri"/>
                <a:cs typeface="Calibri"/>
              </a:rPr>
              <a:t>tiempo,</a:t>
            </a:r>
            <a:r>
              <a:rPr sz="2200" spc="40" dirty="0">
                <a:latin typeface="Calibri"/>
                <a:cs typeface="Calibri"/>
              </a:rPr>
              <a:t> </a:t>
            </a:r>
            <a:r>
              <a:rPr sz="2200" spc="5" dirty="0">
                <a:latin typeface="Calibri"/>
                <a:cs typeface="Calibri"/>
              </a:rPr>
              <a:t>por</a:t>
            </a:r>
            <a:endParaRPr sz="2200">
              <a:latin typeface="Calibri"/>
              <a:cs typeface="Calibri"/>
            </a:endParaRPr>
          </a:p>
          <a:p>
            <a:pPr marL="355600">
              <a:lnSpc>
                <a:spcPts val="2115"/>
              </a:lnSpc>
            </a:pPr>
            <a:r>
              <a:rPr sz="2200" spc="-45" dirty="0">
                <a:latin typeface="Calibri"/>
                <a:cs typeface="Calibri"/>
              </a:rPr>
              <a:t>ejemplo:</a:t>
            </a:r>
            <a:r>
              <a:rPr sz="2200" spc="45" dirty="0">
                <a:latin typeface="Calibri"/>
                <a:cs typeface="Calibri"/>
              </a:rPr>
              <a:t> </a:t>
            </a:r>
            <a:r>
              <a:rPr sz="2200" spc="5" dirty="0">
                <a:latin typeface="Calibri"/>
                <a:cs typeface="Calibri"/>
              </a:rPr>
              <a:t>hacer</a:t>
            </a:r>
            <a:r>
              <a:rPr sz="2200" spc="50" dirty="0">
                <a:latin typeface="Calibri"/>
                <a:cs typeface="Calibri"/>
              </a:rPr>
              <a:t> </a:t>
            </a:r>
            <a:r>
              <a:rPr sz="2200" spc="30" dirty="0">
                <a:latin typeface="Calibri"/>
                <a:cs typeface="Calibri"/>
              </a:rPr>
              <a:t>la</a:t>
            </a:r>
            <a:r>
              <a:rPr sz="2200" spc="45" dirty="0">
                <a:latin typeface="Calibri"/>
                <a:cs typeface="Calibri"/>
              </a:rPr>
              <a:t> </a:t>
            </a:r>
            <a:r>
              <a:rPr sz="2200" spc="-10" dirty="0">
                <a:latin typeface="Calibri"/>
                <a:cs typeface="Calibri"/>
              </a:rPr>
              <a:t>suma</a:t>
            </a:r>
            <a:r>
              <a:rPr sz="2200" spc="40" dirty="0">
                <a:latin typeface="Calibri"/>
                <a:cs typeface="Calibri"/>
              </a:rPr>
              <a:t> </a:t>
            </a:r>
            <a:r>
              <a:rPr sz="2200" spc="-75" dirty="0">
                <a:latin typeface="Calibri"/>
                <a:cs typeface="Calibri"/>
              </a:rPr>
              <a:t>de</a:t>
            </a:r>
            <a:r>
              <a:rPr sz="2200" spc="45" dirty="0">
                <a:latin typeface="Calibri"/>
                <a:cs typeface="Calibri"/>
              </a:rPr>
              <a:t> </a:t>
            </a:r>
            <a:r>
              <a:rPr sz="2200" spc="-20" dirty="0">
                <a:latin typeface="Calibri"/>
                <a:cs typeface="Calibri"/>
              </a:rPr>
              <a:t>los</a:t>
            </a:r>
            <a:endParaRPr sz="2200">
              <a:latin typeface="Calibri"/>
              <a:cs typeface="Calibri"/>
            </a:endParaRPr>
          </a:p>
          <a:p>
            <a:pPr marL="355600">
              <a:lnSpc>
                <a:spcPts val="2110"/>
              </a:lnSpc>
            </a:pPr>
            <a:r>
              <a:rPr sz="2200" spc="-10" dirty="0">
                <a:latin typeface="Calibri"/>
                <a:cs typeface="Calibri"/>
              </a:rPr>
              <a:t>valores</a:t>
            </a:r>
            <a:r>
              <a:rPr sz="2200" spc="25" dirty="0">
                <a:latin typeface="Calibri"/>
                <a:cs typeface="Calibri"/>
              </a:rPr>
              <a:t> </a:t>
            </a:r>
            <a:r>
              <a:rPr sz="2200" spc="-75" dirty="0">
                <a:latin typeface="Calibri"/>
                <a:cs typeface="Calibri"/>
              </a:rPr>
              <a:t>de</a:t>
            </a:r>
            <a:r>
              <a:rPr sz="2200" spc="30" dirty="0">
                <a:latin typeface="Calibri"/>
                <a:cs typeface="Calibri"/>
              </a:rPr>
              <a:t> </a:t>
            </a:r>
            <a:r>
              <a:rPr sz="2200" spc="25" dirty="0">
                <a:latin typeface="Calibri"/>
                <a:cs typeface="Calibri"/>
              </a:rPr>
              <a:t>una </a:t>
            </a:r>
            <a:r>
              <a:rPr sz="2200" spc="5" dirty="0">
                <a:latin typeface="Calibri"/>
                <a:cs typeface="Calibri"/>
              </a:rPr>
              <a:t>columna,</a:t>
            </a:r>
            <a:endParaRPr sz="2200">
              <a:latin typeface="Calibri"/>
              <a:cs typeface="Calibri"/>
            </a:endParaRPr>
          </a:p>
          <a:p>
            <a:pPr marL="355600">
              <a:lnSpc>
                <a:spcPts val="2110"/>
              </a:lnSpc>
            </a:pPr>
            <a:r>
              <a:rPr sz="2200" spc="20" dirty="0">
                <a:latin typeface="Calibri"/>
                <a:cs typeface="Calibri"/>
              </a:rPr>
              <a:t>A1+A2+A3+A4+A5+A6,</a:t>
            </a:r>
            <a:r>
              <a:rPr sz="2200" spc="-30" dirty="0">
                <a:latin typeface="Calibri"/>
                <a:cs typeface="Calibri"/>
              </a:rPr>
              <a:t> </a:t>
            </a:r>
            <a:r>
              <a:rPr sz="2200" dirty="0">
                <a:latin typeface="Calibri"/>
                <a:cs typeface="Calibri"/>
              </a:rPr>
              <a:t>ya</a:t>
            </a:r>
            <a:r>
              <a:rPr sz="2200" spc="15" dirty="0">
                <a:latin typeface="Calibri"/>
                <a:cs typeface="Calibri"/>
              </a:rPr>
              <a:t> </a:t>
            </a:r>
            <a:r>
              <a:rPr sz="2200" spc="-30" dirty="0">
                <a:latin typeface="Calibri"/>
                <a:cs typeface="Calibri"/>
              </a:rPr>
              <a:t>que</a:t>
            </a:r>
            <a:endParaRPr sz="2200">
              <a:latin typeface="Calibri"/>
              <a:cs typeface="Calibri"/>
            </a:endParaRPr>
          </a:p>
          <a:p>
            <a:pPr marL="355600">
              <a:lnSpc>
                <a:spcPts val="2110"/>
              </a:lnSpc>
            </a:pPr>
            <a:r>
              <a:rPr sz="2200" spc="-10" dirty="0">
                <a:latin typeface="Calibri"/>
                <a:cs typeface="Calibri"/>
              </a:rPr>
              <a:t>podríamos</a:t>
            </a:r>
            <a:r>
              <a:rPr sz="2200" spc="55" dirty="0">
                <a:latin typeface="Calibri"/>
                <a:cs typeface="Calibri"/>
              </a:rPr>
              <a:t> </a:t>
            </a:r>
            <a:r>
              <a:rPr sz="2200" spc="-50" dirty="0">
                <a:latin typeface="Calibri"/>
                <a:cs typeface="Calibri"/>
              </a:rPr>
              <a:t>obtener</a:t>
            </a:r>
            <a:r>
              <a:rPr sz="2200" spc="35" dirty="0">
                <a:latin typeface="Calibri"/>
                <a:cs typeface="Calibri"/>
              </a:rPr>
              <a:t> </a:t>
            </a:r>
            <a:r>
              <a:rPr sz="2200" spc="-25" dirty="0">
                <a:latin typeface="Calibri"/>
                <a:cs typeface="Calibri"/>
              </a:rPr>
              <a:t>el</a:t>
            </a:r>
            <a:r>
              <a:rPr sz="2200" spc="35" dirty="0">
                <a:latin typeface="Calibri"/>
                <a:cs typeface="Calibri"/>
              </a:rPr>
              <a:t> </a:t>
            </a:r>
            <a:r>
              <a:rPr sz="2200" spc="-10" dirty="0">
                <a:latin typeface="Calibri"/>
                <a:cs typeface="Calibri"/>
              </a:rPr>
              <a:t>mismo</a:t>
            </a:r>
            <a:endParaRPr sz="2200">
              <a:latin typeface="Calibri"/>
              <a:cs typeface="Calibri"/>
            </a:endParaRPr>
          </a:p>
          <a:p>
            <a:pPr marL="355600" marR="912494">
              <a:lnSpc>
                <a:spcPts val="2120"/>
              </a:lnSpc>
              <a:spcBef>
                <a:spcPts val="240"/>
              </a:spcBef>
            </a:pPr>
            <a:r>
              <a:rPr sz="2200" spc="-30" dirty="0">
                <a:latin typeface="Calibri"/>
                <a:cs typeface="Calibri"/>
              </a:rPr>
              <a:t>resultado,</a:t>
            </a:r>
            <a:r>
              <a:rPr sz="2200" spc="55" dirty="0">
                <a:latin typeface="Calibri"/>
                <a:cs typeface="Calibri"/>
              </a:rPr>
              <a:t> </a:t>
            </a:r>
            <a:r>
              <a:rPr sz="2200" spc="-45" dirty="0">
                <a:latin typeface="Calibri"/>
                <a:cs typeface="Calibri"/>
              </a:rPr>
              <a:t>entonces </a:t>
            </a:r>
            <a:r>
              <a:rPr sz="2200" spc="-40" dirty="0">
                <a:latin typeface="Calibri"/>
                <a:cs typeface="Calibri"/>
              </a:rPr>
              <a:t> </a:t>
            </a:r>
            <a:r>
              <a:rPr sz="2200" spc="-10" dirty="0">
                <a:latin typeface="Calibri"/>
                <a:cs typeface="Calibri"/>
              </a:rPr>
              <a:t>escribiendo</a:t>
            </a:r>
            <a:r>
              <a:rPr sz="2200" spc="45" dirty="0">
                <a:latin typeface="Calibri"/>
                <a:cs typeface="Calibri"/>
              </a:rPr>
              <a:t> </a:t>
            </a:r>
            <a:r>
              <a:rPr sz="2200" spc="30" dirty="0">
                <a:latin typeface="Calibri"/>
                <a:cs typeface="Calibri"/>
              </a:rPr>
              <a:t>la</a:t>
            </a:r>
            <a:r>
              <a:rPr sz="2200" spc="40" dirty="0">
                <a:latin typeface="Calibri"/>
                <a:cs typeface="Calibri"/>
              </a:rPr>
              <a:t> </a:t>
            </a:r>
            <a:r>
              <a:rPr sz="2200" spc="35" dirty="0">
                <a:latin typeface="Calibri"/>
                <a:cs typeface="Calibri"/>
              </a:rPr>
              <a:t>función</a:t>
            </a:r>
            <a:endParaRPr sz="2200">
              <a:latin typeface="Calibri"/>
              <a:cs typeface="Calibri"/>
            </a:endParaRPr>
          </a:p>
          <a:p>
            <a:pPr marL="355600">
              <a:lnSpc>
                <a:spcPts val="1860"/>
              </a:lnSpc>
            </a:pPr>
            <a:r>
              <a:rPr sz="2200" spc="-15" dirty="0">
                <a:latin typeface="Calibri"/>
                <a:cs typeface="Calibri"/>
              </a:rPr>
              <a:t>“=SUMA(A1:A6)”</a:t>
            </a:r>
            <a:endParaRPr sz="2200">
              <a:latin typeface="Calibri"/>
              <a:cs typeface="Calibri"/>
            </a:endParaRPr>
          </a:p>
          <a:p>
            <a:pPr marL="355600">
              <a:lnSpc>
                <a:spcPts val="2110"/>
              </a:lnSpc>
            </a:pPr>
            <a:r>
              <a:rPr sz="2200" spc="-30" dirty="0">
                <a:latin typeface="Calibri"/>
                <a:cs typeface="Calibri"/>
              </a:rPr>
              <a:t>automáticamente</a:t>
            </a:r>
            <a:r>
              <a:rPr sz="2200" spc="30" dirty="0">
                <a:latin typeface="Calibri"/>
                <a:cs typeface="Calibri"/>
              </a:rPr>
              <a:t> </a:t>
            </a:r>
            <a:r>
              <a:rPr sz="2200" spc="-100" dirty="0">
                <a:latin typeface="Calibri"/>
                <a:cs typeface="Calibri"/>
              </a:rPr>
              <a:t>se</a:t>
            </a:r>
            <a:r>
              <a:rPr sz="2200" spc="10" dirty="0">
                <a:latin typeface="Calibri"/>
                <a:cs typeface="Calibri"/>
              </a:rPr>
              <a:t> </a:t>
            </a:r>
            <a:r>
              <a:rPr sz="2200" spc="20" dirty="0">
                <a:latin typeface="Calibri"/>
                <a:cs typeface="Calibri"/>
              </a:rPr>
              <a:t>sumaría</a:t>
            </a:r>
            <a:endParaRPr sz="2200">
              <a:latin typeface="Calibri"/>
              <a:cs typeface="Calibri"/>
            </a:endParaRPr>
          </a:p>
          <a:p>
            <a:pPr marL="355600" marR="750570">
              <a:lnSpc>
                <a:spcPct val="80000"/>
              </a:lnSpc>
              <a:spcBef>
                <a:spcPts val="265"/>
              </a:spcBef>
            </a:pPr>
            <a:r>
              <a:rPr sz="2200" spc="-70" dirty="0">
                <a:latin typeface="Calibri"/>
                <a:cs typeface="Calibri"/>
              </a:rPr>
              <a:t>todo</a:t>
            </a:r>
            <a:r>
              <a:rPr sz="2200" spc="20" dirty="0">
                <a:latin typeface="Calibri"/>
                <a:cs typeface="Calibri"/>
              </a:rPr>
              <a:t> </a:t>
            </a:r>
            <a:r>
              <a:rPr sz="2200" spc="30" dirty="0">
                <a:latin typeface="Calibri"/>
                <a:cs typeface="Calibri"/>
              </a:rPr>
              <a:t>y</a:t>
            </a:r>
            <a:r>
              <a:rPr sz="2200" spc="20" dirty="0">
                <a:latin typeface="Calibri"/>
                <a:cs typeface="Calibri"/>
              </a:rPr>
              <a:t> </a:t>
            </a:r>
            <a:r>
              <a:rPr sz="2200" spc="-25" dirty="0">
                <a:latin typeface="Calibri"/>
                <a:cs typeface="Calibri"/>
              </a:rPr>
              <a:t>obtendríamos</a:t>
            </a:r>
            <a:r>
              <a:rPr sz="2200" spc="40" dirty="0">
                <a:latin typeface="Calibri"/>
                <a:cs typeface="Calibri"/>
              </a:rPr>
              <a:t> </a:t>
            </a:r>
            <a:r>
              <a:rPr sz="2200" spc="50" dirty="0">
                <a:latin typeface="Calibri"/>
                <a:cs typeface="Calibri"/>
              </a:rPr>
              <a:t>un </a:t>
            </a:r>
            <a:r>
              <a:rPr sz="2200" spc="-480" dirty="0">
                <a:latin typeface="Calibri"/>
                <a:cs typeface="Calibri"/>
              </a:rPr>
              <a:t> </a:t>
            </a:r>
            <a:r>
              <a:rPr sz="2200" spc="-30" dirty="0">
                <a:latin typeface="Calibri"/>
                <a:cs typeface="Calibri"/>
              </a:rPr>
              <a:t>resultado.</a:t>
            </a:r>
            <a:endParaRPr sz="2200">
              <a:latin typeface="Calibri"/>
              <a:cs typeface="Calibri"/>
            </a:endParaRPr>
          </a:p>
        </p:txBody>
      </p:sp>
      <p:sp>
        <p:nvSpPr>
          <p:cNvPr id="4" name="object 4"/>
          <p:cNvSpPr txBox="1"/>
          <p:nvPr/>
        </p:nvSpPr>
        <p:spPr>
          <a:xfrm>
            <a:off x="4724527" y="194270"/>
            <a:ext cx="3822065" cy="6113780"/>
          </a:xfrm>
          <a:prstGeom prst="rect">
            <a:avLst/>
          </a:prstGeom>
        </p:spPr>
        <p:txBody>
          <a:bodyPr vert="horz" wrap="square" lIns="0" tIns="272415" rIns="0" bIns="0" rtlCol="0">
            <a:spAutoFit/>
          </a:bodyPr>
          <a:lstStyle/>
          <a:p>
            <a:pPr marL="859155">
              <a:lnSpc>
                <a:spcPct val="100000"/>
              </a:lnSpc>
              <a:spcBef>
                <a:spcPts val="2145"/>
              </a:spcBef>
            </a:pPr>
            <a:r>
              <a:rPr sz="3200" b="1" spc="-30" dirty="0">
                <a:latin typeface="Calibri"/>
                <a:cs typeface="Calibri"/>
              </a:rPr>
              <a:t>Conclusiones</a:t>
            </a:r>
            <a:endParaRPr sz="3200">
              <a:latin typeface="Calibri"/>
              <a:cs typeface="Calibri"/>
            </a:endParaRPr>
          </a:p>
          <a:p>
            <a:pPr marL="355600" marR="23495" indent="-342900">
              <a:lnSpc>
                <a:spcPct val="100000"/>
              </a:lnSpc>
              <a:spcBef>
                <a:spcPts val="1390"/>
              </a:spcBef>
              <a:buFont typeface="Arial MT"/>
              <a:buChar char="•"/>
              <a:tabLst>
                <a:tab pos="354965" algn="l"/>
                <a:tab pos="355600" algn="l"/>
              </a:tabLst>
            </a:pPr>
            <a:r>
              <a:rPr sz="2200" dirty="0">
                <a:latin typeface="Calibri"/>
                <a:cs typeface="Calibri"/>
              </a:rPr>
              <a:t>Existen</a:t>
            </a:r>
            <a:r>
              <a:rPr sz="2200" spc="40" dirty="0">
                <a:latin typeface="Calibri"/>
                <a:cs typeface="Calibri"/>
              </a:rPr>
              <a:t> </a:t>
            </a:r>
            <a:r>
              <a:rPr sz="2200" spc="45" dirty="0">
                <a:latin typeface="Calibri"/>
                <a:cs typeface="Calibri"/>
              </a:rPr>
              <a:t>gran </a:t>
            </a:r>
            <a:r>
              <a:rPr sz="2200" spc="5" dirty="0">
                <a:latin typeface="Calibri"/>
                <a:cs typeface="Calibri"/>
              </a:rPr>
              <a:t>variedad</a:t>
            </a:r>
            <a:r>
              <a:rPr sz="2200" spc="65" dirty="0">
                <a:latin typeface="Calibri"/>
                <a:cs typeface="Calibri"/>
              </a:rPr>
              <a:t> </a:t>
            </a:r>
            <a:r>
              <a:rPr sz="2200" spc="-75" dirty="0">
                <a:latin typeface="Calibri"/>
                <a:cs typeface="Calibri"/>
              </a:rPr>
              <a:t>de </a:t>
            </a:r>
            <a:r>
              <a:rPr sz="2200" spc="-70" dirty="0">
                <a:latin typeface="Calibri"/>
                <a:cs typeface="Calibri"/>
              </a:rPr>
              <a:t> </a:t>
            </a:r>
            <a:r>
              <a:rPr sz="2200" spc="5" dirty="0">
                <a:latin typeface="Calibri"/>
                <a:cs typeface="Calibri"/>
              </a:rPr>
              <a:t>funciones</a:t>
            </a:r>
            <a:r>
              <a:rPr sz="2200" spc="30" dirty="0">
                <a:latin typeface="Calibri"/>
                <a:cs typeface="Calibri"/>
              </a:rPr>
              <a:t> </a:t>
            </a:r>
            <a:r>
              <a:rPr sz="2200" spc="-30" dirty="0">
                <a:latin typeface="Calibri"/>
                <a:cs typeface="Calibri"/>
              </a:rPr>
              <a:t>que</a:t>
            </a:r>
            <a:r>
              <a:rPr sz="2200" spc="30" dirty="0">
                <a:latin typeface="Calibri"/>
                <a:cs typeface="Calibri"/>
              </a:rPr>
              <a:t> </a:t>
            </a:r>
            <a:r>
              <a:rPr sz="2200" spc="-50" dirty="0">
                <a:latin typeface="Calibri"/>
                <a:cs typeface="Calibri"/>
              </a:rPr>
              <a:t>puede</a:t>
            </a:r>
            <a:r>
              <a:rPr sz="2200" spc="45" dirty="0">
                <a:latin typeface="Calibri"/>
                <a:cs typeface="Calibri"/>
              </a:rPr>
              <a:t> </a:t>
            </a:r>
            <a:r>
              <a:rPr sz="2200" spc="40" dirty="0">
                <a:latin typeface="Calibri"/>
                <a:cs typeface="Calibri"/>
              </a:rPr>
              <a:t>aplicar</a:t>
            </a:r>
            <a:r>
              <a:rPr sz="2200" spc="60" dirty="0">
                <a:latin typeface="Calibri"/>
                <a:cs typeface="Calibri"/>
              </a:rPr>
              <a:t> </a:t>
            </a:r>
            <a:r>
              <a:rPr sz="2200" spc="-25" dirty="0">
                <a:latin typeface="Calibri"/>
                <a:cs typeface="Calibri"/>
              </a:rPr>
              <a:t>a </a:t>
            </a:r>
            <a:r>
              <a:rPr sz="2200" spc="-484" dirty="0">
                <a:latin typeface="Calibri"/>
                <a:cs typeface="Calibri"/>
              </a:rPr>
              <a:t> </a:t>
            </a:r>
            <a:r>
              <a:rPr sz="2200" spc="-25" dirty="0">
                <a:latin typeface="Calibri"/>
                <a:cs typeface="Calibri"/>
              </a:rPr>
              <a:t>sus</a:t>
            </a:r>
            <a:r>
              <a:rPr sz="2200" spc="30" dirty="0">
                <a:latin typeface="Calibri"/>
                <a:cs typeface="Calibri"/>
              </a:rPr>
              <a:t> </a:t>
            </a:r>
            <a:r>
              <a:rPr sz="2200" spc="-30" dirty="0">
                <a:latin typeface="Calibri"/>
                <a:cs typeface="Calibri"/>
              </a:rPr>
              <a:t>tablas</a:t>
            </a:r>
            <a:r>
              <a:rPr sz="2200" spc="55" dirty="0">
                <a:latin typeface="Calibri"/>
                <a:cs typeface="Calibri"/>
              </a:rPr>
              <a:t> </a:t>
            </a:r>
            <a:r>
              <a:rPr sz="2200" spc="-85" dirty="0">
                <a:latin typeface="Calibri"/>
                <a:cs typeface="Calibri"/>
              </a:rPr>
              <a:t>o</a:t>
            </a:r>
            <a:r>
              <a:rPr sz="2200" spc="40" dirty="0">
                <a:latin typeface="Calibri"/>
                <a:cs typeface="Calibri"/>
              </a:rPr>
              <a:t> </a:t>
            </a:r>
            <a:r>
              <a:rPr sz="2200" spc="-70" dirty="0">
                <a:latin typeface="Calibri"/>
                <a:cs typeface="Calibri"/>
              </a:rPr>
              <a:t>datos.</a:t>
            </a:r>
            <a:endParaRPr sz="2200">
              <a:latin typeface="Calibri"/>
              <a:cs typeface="Calibri"/>
            </a:endParaRPr>
          </a:p>
          <a:p>
            <a:pPr marL="355600" marR="218440" indent="-342900">
              <a:lnSpc>
                <a:spcPct val="100000"/>
              </a:lnSpc>
              <a:spcBef>
                <a:spcPts val="530"/>
              </a:spcBef>
              <a:buFont typeface="Arial MT"/>
              <a:buChar char="•"/>
              <a:tabLst>
                <a:tab pos="354965" algn="l"/>
                <a:tab pos="355600" algn="l"/>
              </a:tabLst>
            </a:pPr>
            <a:r>
              <a:rPr sz="2200" spc="30" dirty="0">
                <a:latin typeface="Calibri"/>
                <a:cs typeface="Calibri"/>
              </a:rPr>
              <a:t>Una</a:t>
            </a:r>
            <a:r>
              <a:rPr sz="2200" spc="35" dirty="0">
                <a:latin typeface="Calibri"/>
                <a:cs typeface="Calibri"/>
              </a:rPr>
              <a:t> </a:t>
            </a:r>
            <a:r>
              <a:rPr sz="2200" spc="30" dirty="0">
                <a:latin typeface="Calibri"/>
                <a:cs typeface="Calibri"/>
              </a:rPr>
              <a:t>función</a:t>
            </a:r>
            <a:r>
              <a:rPr sz="2200" spc="45" dirty="0">
                <a:latin typeface="Calibri"/>
                <a:cs typeface="Calibri"/>
              </a:rPr>
              <a:t> </a:t>
            </a:r>
            <a:r>
              <a:rPr sz="2200" spc="-50" dirty="0">
                <a:latin typeface="Calibri"/>
                <a:cs typeface="Calibri"/>
              </a:rPr>
              <a:t>puede</a:t>
            </a:r>
            <a:r>
              <a:rPr sz="2200" spc="50" dirty="0">
                <a:latin typeface="Calibri"/>
                <a:cs typeface="Calibri"/>
              </a:rPr>
              <a:t> </a:t>
            </a:r>
            <a:r>
              <a:rPr sz="2200" spc="-30" dirty="0">
                <a:latin typeface="Calibri"/>
                <a:cs typeface="Calibri"/>
              </a:rPr>
              <a:t>ser </a:t>
            </a:r>
            <a:r>
              <a:rPr sz="2200" spc="-25" dirty="0">
                <a:latin typeface="Calibri"/>
                <a:cs typeface="Calibri"/>
              </a:rPr>
              <a:t> </a:t>
            </a:r>
            <a:r>
              <a:rPr sz="2200" spc="25" dirty="0">
                <a:latin typeface="Calibri"/>
                <a:cs typeface="Calibri"/>
              </a:rPr>
              <a:t>utilizada</a:t>
            </a:r>
            <a:r>
              <a:rPr sz="2200" spc="60" dirty="0">
                <a:latin typeface="Calibri"/>
                <a:cs typeface="Calibri"/>
              </a:rPr>
              <a:t> </a:t>
            </a:r>
            <a:r>
              <a:rPr sz="2200" spc="-15" dirty="0">
                <a:latin typeface="Calibri"/>
                <a:cs typeface="Calibri"/>
              </a:rPr>
              <a:t>únicamente</a:t>
            </a:r>
            <a:r>
              <a:rPr sz="2200" spc="40" dirty="0">
                <a:latin typeface="Calibri"/>
                <a:cs typeface="Calibri"/>
              </a:rPr>
              <a:t> </a:t>
            </a:r>
            <a:r>
              <a:rPr sz="2200" spc="10" dirty="0">
                <a:latin typeface="Calibri"/>
                <a:cs typeface="Calibri"/>
              </a:rPr>
              <a:t>para </a:t>
            </a:r>
            <a:r>
              <a:rPr sz="2200" spc="15" dirty="0">
                <a:latin typeface="Calibri"/>
                <a:cs typeface="Calibri"/>
              </a:rPr>
              <a:t> </a:t>
            </a:r>
            <a:r>
              <a:rPr sz="2200" spc="-50" dirty="0">
                <a:latin typeface="Calibri"/>
                <a:cs typeface="Calibri"/>
              </a:rPr>
              <a:t>obtener</a:t>
            </a:r>
            <a:r>
              <a:rPr sz="2200" spc="50" dirty="0">
                <a:latin typeface="Calibri"/>
                <a:cs typeface="Calibri"/>
              </a:rPr>
              <a:t> un</a:t>
            </a:r>
            <a:r>
              <a:rPr sz="2200" spc="20" dirty="0">
                <a:latin typeface="Calibri"/>
                <a:cs typeface="Calibri"/>
              </a:rPr>
              <a:t> </a:t>
            </a:r>
            <a:r>
              <a:rPr sz="2200" spc="-25" dirty="0">
                <a:latin typeface="Calibri"/>
                <a:cs typeface="Calibri"/>
              </a:rPr>
              <a:t>resultado</a:t>
            </a:r>
            <a:r>
              <a:rPr sz="2200" spc="70" dirty="0">
                <a:latin typeface="Calibri"/>
                <a:cs typeface="Calibri"/>
              </a:rPr>
              <a:t> </a:t>
            </a:r>
            <a:r>
              <a:rPr sz="2200" spc="-85" dirty="0">
                <a:latin typeface="Calibri"/>
                <a:cs typeface="Calibri"/>
              </a:rPr>
              <a:t>o </a:t>
            </a:r>
            <a:r>
              <a:rPr sz="2200" spc="-80" dirty="0">
                <a:latin typeface="Calibri"/>
                <a:cs typeface="Calibri"/>
              </a:rPr>
              <a:t> </a:t>
            </a:r>
            <a:r>
              <a:rPr sz="2200" spc="10" dirty="0">
                <a:latin typeface="Calibri"/>
                <a:cs typeface="Calibri"/>
              </a:rPr>
              <a:t>juntarlo</a:t>
            </a:r>
            <a:r>
              <a:rPr sz="2200" spc="50" dirty="0">
                <a:latin typeface="Calibri"/>
                <a:cs typeface="Calibri"/>
              </a:rPr>
              <a:t> </a:t>
            </a:r>
            <a:r>
              <a:rPr sz="2200" spc="5" dirty="0">
                <a:latin typeface="Calibri"/>
                <a:cs typeface="Calibri"/>
              </a:rPr>
              <a:t>con</a:t>
            </a:r>
            <a:r>
              <a:rPr sz="2200" spc="40" dirty="0">
                <a:latin typeface="Calibri"/>
                <a:cs typeface="Calibri"/>
              </a:rPr>
              <a:t> </a:t>
            </a:r>
            <a:r>
              <a:rPr sz="2200" spc="25" dirty="0">
                <a:latin typeface="Calibri"/>
                <a:cs typeface="Calibri"/>
              </a:rPr>
              <a:t>una</a:t>
            </a:r>
            <a:r>
              <a:rPr sz="2200" spc="30" dirty="0">
                <a:latin typeface="Calibri"/>
                <a:cs typeface="Calibri"/>
              </a:rPr>
              <a:t> </a:t>
            </a:r>
            <a:r>
              <a:rPr sz="2200" spc="20" dirty="0">
                <a:latin typeface="Calibri"/>
                <a:cs typeface="Calibri"/>
              </a:rPr>
              <a:t>formula</a:t>
            </a:r>
            <a:r>
              <a:rPr sz="2200" spc="45" dirty="0">
                <a:latin typeface="Calibri"/>
                <a:cs typeface="Calibri"/>
              </a:rPr>
              <a:t> </a:t>
            </a:r>
            <a:r>
              <a:rPr sz="2200" spc="30" dirty="0">
                <a:latin typeface="Calibri"/>
                <a:cs typeface="Calibri"/>
              </a:rPr>
              <a:t>y </a:t>
            </a:r>
            <a:r>
              <a:rPr sz="2200" spc="35" dirty="0">
                <a:latin typeface="Calibri"/>
                <a:cs typeface="Calibri"/>
              </a:rPr>
              <a:t> </a:t>
            </a:r>
            <a:r>
              <a:rPr sz="2200" spc="-50" dirty="0">
                <a:latin typeface="Calibri"/>
                <a:cs typeface="Calibri"/>
              </a:rPr>
              <a:t>obtener</a:t>
            </a:r>
            <a:r>
              <a:rPr sz="2200" spc="35" dirty="0">
                <a:latin typeface="Calibri"/>
                <a:cs typeface="Calibri"/>
              </a:rPr>
              <a:t> </a:t>
            </a:r>
            <a:r>
              <a:rPr sz="2200" dirty="0">
                <a:latin typeface="Calibri"/>
                <a:cs typeface="Calibri"/>
              </a:rPr>
              <a:t>mayor</a:t>
            </a:r>
            <a:r>
              <a:rPr sz="2200" spc="35" dirty="0">
                <a:latin typeface="Calibri"/>
                <a:cs typeface="Calibri"/>
              </a:rPr>
              <a:t> </a:t>
            </a:r>
            <a:r>
              <a:rPr sz="2200" spc="10" dirty="0">
                <a:latin typeface="Calibri"/>
                <a:cs typeface="Calibri"/>
              </a:rPr>
              <a:t>capacidad</a:t>
            </a:r>
            <a:r>
              <a:rPr sz="2200" spc="65" dirty="0">
                <a:latin typeface="Calibri"/>
                <a:cs typeface="Calibri"/>
              </a:rPr>
              <a:t> </a:t>
            </a:r>
            <a:r>
              <a:rPr sz="2200" spc="-75" dirty="0">
                <a:latin typeface="Calibri"/>
                <a:cs typeface="Calibri"/>
              </a:rPr>
              <a:t>de </a:t>
            </a:r>
            <a:r>
              <a:rPr sz="2200" spc="-480" dirty="0">
                <a:latin typeface="Calibri"/>
                <a:cs typeface="Calibri"/>
              </a:rPr>
              <a:t> </a:t>
            </a:r>
            <a:r>
              <a:rPr sz="2200" spc="-15" dirty="0">
                <a:latin typeface="Calibri"/>
                <a:cs typeface="Calibri"/>
              </a:rPr>
              <a:t>operación.</a:t>
            </a:r>
            <a:endParaRPr sz="2200">
              <a:latin typeface="Calibri"/>
              <a:cs typeface="Calibri"/>
            </a:endParaRPr>
          </a:p>
          <a:p>
            <a:pPr marL="355600" marR="5080" indent="-342900">
              <a:lnSpc>
                <a:spcPct val="100000"/>
              </a:lnSpc>
              <a:spcBef>
                <a:spcPts val="530"/>
              </a:spcBef>
              <a:buFont typeface="Arial MT"/>
              <a:buChar char="•"/>
              <a:tabLst>
                <a:tab pos="354965" algn="l"/>
                <a:tab pos="355600" algn="l"/>
              </a:tabLst>
            </a:pPr>
            <a:r>
              <a:rPr sz="2200" dirty="0">
                <a:latin typeface="Calibri"/>
                <a:cs typeface="Calibri"/>
              </a:rPr>
              <a:t>Existen</a:t>
            </a:r>
            <a:r>
              <a:rPr sz="2200" spc="35" dirty="0">
                <a:latin typeface="Calibri"/>
                <a:cs typeface="Calibri"/>
              </a:rPr>
              <a:t> </a:t>
            </a:r>
            <a:r>
              <a:rPr sz="2200" spc="5" dirty="0">
                <a:latin typeface="Calibri"/>
                <a:cs typeface="Calibri"/>
              </a:rPr>
              <a:t>funciones</a:t>
            </a:r>
            <a:r>
              <a:rPr sz="2200" spc="35" dirty="0">
                <a:latin typeface="Calibri"/>
                <a:cs typeface="Calibri"/>
              </a:rPr>
              <a:t> </a:t>
            </a:r>
            <a:r>
              <a:rPr sz="2200" spc="-15" dirty="0">
                <a:latin typeface="Calibri"/>
                <a:cs typeface="Calibri"/>
              </a:rPr>
              <a:t>básicas</a:t>
            </a:r>
            <a:r>
              <a:rPr sz="2200" spc="45" dirty="0">
                <a:latin typeface="Calibri"/>
                <a:cs typeface="Calibri"/>
              </a:rPr>
              <a:t> </a:t>
            </a:r>
            <a:r>
              <a:rPr sz="2200" spc="-40" dirty="0">
                <a:latin typeface="Calibri"/>
                <a:cs typeface="Calibri"/>
              </a:rPr>
              <a:t>en </a:t>
            </a:r>
            <a:r>
              <a:rPr sz="2200" spc="-35" dirty="0">
                <a:latin typeface="Calibri"/>
                <a:cs typeface="Calibri"/>
              </a:rPr>
              <a:t> </a:t>
            </a:r>
            <a:r>
              <a:rPr sz="2200" spc="35" dirty="0">
                <a:latin typeface="Calibri"/>
                <a:cs typeface="Calibri"/>
              </a:rPr>
              <a:t>Excel </a:t>
            </a:r>
            <a:r>
              <a:rPr sz="2200" spc="10" dirty="0">
                <a:latin typeface="Calibri"/>
                <a:cs typeface="Calibri"/>
              </a:rPr>
              <a:t>para</a:t>
            </a:r>
            <a:r>
              <a:rPr sz="2200" spc="40" dirty="0">
                <a:latin typeface="Calibri"/>
                <a:cs typeface="Calibri"/>
              </a:rPr>
              <a:t> </a:t>
            </a:r>
            <a:r>
              <a:rPr sz="2200" spc="-50" dirty="0">
                <a:latin typeface="Calibri"/>
                <a:cs typeface="Calibri"/>
              </a:rPr>
              <a:t>obtener</a:t>
            </a:r>
            <a:r>
              <a:rPr sz="2200" spc="40" dirty="0">
                <a:latin typeface="Calibri"/>
                <a:cs typeface="Calibri"/>
              </a:rPr>
              <a:t> </a:t>
            </a:r>
            <a:r>
              <a:rPr sz="2200" spc="-25" dirty="0">
                <a:latin typeface="Calibri"/>
                <a:cs typeface="Calibri"/>
              </a:rPr>
              <a:t>resultados </a:t>
            </a:r>
            <a:r>
              <a:rPr sz="2200" spc="-20" dirty="0">
                <a:latin typeface="Calibri"/>
                <a:cs typeface="Calibri"/>
              </a:rPr>
              <a:t> </a:t>
            </a:r>
            <a:r>
              <a:rPr sz="2200" spc="-15" dirty="0">
                <a:latin typeface="Calibri"/>
                <a:cs typeface="Calibri"/>
              </a:rPr>
              <a:t>simples</a:t>
            </a:r>
            <a:r>
              <a:rPr sz="2200" spc="35" dirty="0">
                <a:latin typeface="Calibri"/>
                <a:cs typeface="Calibri"/>
              </a:rPr>
              <a:t> </a:t>
            </a:r>
            <a:r>
              <a:rPr sz="2200" spc="30" dirty="0">
                <a:latin typeface="Calibri"/>
                <a:cs typeface="Calibri"/>
              </a:rPr>
              <a:t>y</a:t>
            </a:r>
            <a:r>
              <a:rPr sz="2200" spc="25" dirty="0">
                <a:latin typeface="Calibri"/>
                <a:cs typeface="Calibri"/>
              </a:rPr>
              <a:t> </a:t>
            </a:r>
            <a:r>
              <a:rPr sz="2200" spc="-5" dirty="0">
                <a:latin typeface="Calibri"/>
                <a:cs typeface="Calibri"/>
              </a:rPr>
              <a:t>sencillos,</a:t>
            </a:r>
            <a:r>
              <a:rPr sz="2200" spc="25" dirty="0">
                <a:latin typeface="Calibri"/>
                <a:cs typeface="Calibri"/>
              </a:rPr>
              <a:t> </a:t>
            </a:r>
            <a:r>
              <a:rPr sz="2200" spc="-100" dirty="0">
                <a:latin typeface="Calibri"/>
                <a:cs typeface="Calibri"/>
              </a:rPr>
              <a:t>es</a:t>
            </a:r>
            <a:r>
              <a:rPr sz="2200" spc="40" dirty="0">
                <a:latin typeface="Calibri"/>
                <a:cs typeface="Calibri"/>
              </a:rPr>
              <a:t> </a:t>
            </a:r>
            <a:r>
              <a:rPr sz="2200" spc="50" dirty="0">
                <a:latin typeface="Calibri"/>
                <a:cs typeface="Calibri"/>
              </a:rPr>
              <a:t>un</a:t>
            </a:r>
            <a:r>
              <a:rPr sz="2200" spc="25" dirty="0">
                <a:latin typeface="Calibri"/>
                <a:cs typeface="Calibri"/>
              </a:rPr>
              <a:t> </a:t>
            </a:r>
            <a:r>
              <a:rPr sz="2200" spc="-20" dirty="0">
                <a:latin typeface="Calibri"/>
                <a:cs typeface="Calibri"/>
              </a:rPr>
              <a:t>buen </a:t>
            </a:r>
            <a:r>
              <a:rPr sz="2200" spc="-484" dirty="0">
                <a:latin typeface="Calibri"/>
                <a:cs typeface="Calibri"/>
              </a:rPr>
              <a:t> </a:t>
            </a:r>
            <a:r>
              <a:rPr sz="2200" spc="-20" dirty="0">
                <a:latin typeface="Calibri"/>
                <a:cs typeface="Calibri"/>
              </a:rPr>
              <a:t>punto</a:t>
            </a:r>
            <a:r>
              <a:rPr sz="2200" spc="35" dirty="0">
                <a:latin typeface="Calibri"/>
                <a:cs typeface="Calibri"/>
              </a:rPr>
              <a:t> </a:t>
            </a:r>
            <a:r>
              <a:rPr sz="2200" spc="-75" dirty="0">
                <a:latin typeface="Calibri"/>
                <a:cs typeface="Calibri"/>
              </a:rPr>
              <a:t>de</a:t>
            </a:r>
            <a:r>
              <a:rPr sz="2200" spc="50" dirty="0">
                <a:latin typeface="Calibri"/>
                <a:cs typeface="Calibri"/>
              </a:rPr>
              <a:t> </a:t>
            </a:r>
            <a:r>
              <a:rPr sz="2200" dirty="0">
                <a:latin typeface="Calibri"/>
                <a:cs typeface="Calibri"/>
              </a:rPr>
              <a:t>partida</a:t>
            </a:r>
            <a:r>
              <a:rPr sz="2200" spc="85" dirty="0">
                <a:latin typeface="Calibri"/>
                <a:cs typeface="Calibri"/>
              </a:rPr>
              <a:t> </a:t>
            </a:r>
            <a:r>
              <a:rPr sz="2200" spc="10" dirty="0">
                <a:latin typeface="Calibri"/>
                <a:cs typeface="Calibri"/>
              </a:rPr>
              <a:t>para </a:t>
            </a:r>
            <a:r>
              <a:rPr sz="2200" spc="15" dirty="0">
                <a:latin typeface="Calibri"/>
                <a:cs typeface="Calibri"/>
              </a:rPr>
              <a:t> </a:t>
            </a:r>
            <a:r>
              <a:rPr sz="2200" spc="10" dirty="0">
                <a:latin typeface="Calibri"/>
                <a:cs typeface="Calibri"/>
              </a:rPr>
              <a:t>comenzar</a:t>
            </a:r>
            <a:r>
              <a:rPr sz="2200" spc="35" dirty="0">
                <a:latin typeface="Calibri"/>
                <a:cs typeface="Calibri"/>
              </a:rPr>
              <a:t> </a:t>
            </a:r>
            <a:r>
              <a:rPr sz="2200" spc="-25" dirty="0">
                <a:latin typeface="Calibri"/>
                <a:cs typeface="Calibri"/>
              </a:rPr>
              <a:t>a</a:t>
            </a:r>
            <a:r>
              <a:rPr sz="2200" spc="40" dirty="0">
                <a:latin typeface="Calibri"/>
                <a:cs typeface="Calibri"/>
              </a:rPr>
              <a:t> </a:t>
            </a:r>
            <a:r>
              <a:rPr sz="2200" spc="-5" dirty="0">
                <a:latin typeface="Calibri"/>
                <a:cs typeface="Calibri"/>
              </a:rPr>
              <a:t>entrar</a:t>
            </a:r>
            <a:r>
              <a:rPr sz="2200" spc="45" dirty="0">
                <a:latin typeface="Calibri"/>
                <a:cs typeface="Calibri"/>
              </a:rPr>
              <a:t> </a:t>
            </a:r>
            <a:r>
              <a:rPr sz="2200" spc="30" dirty="0">
                <a:latin typeface="Calibri"/>
                <a:cs typeface="Calibri"/>
              </a:rPr>
              <a:t>al</a:t>
            </a:r>
            <a:r>
              <a:rPr sz="2200" spc="35" dirty="0">
                <a:latin typeface="Calibri"/>
                <a:cs typeface="Calibri"/>
              </a:rPr>
              <a:t> </a:t>
            </a:r>
            <a:r>
              <a:rPr sz="2200" dirty="0">
                <a:latin typeface="Calibri"/>
                <a:cs typeface="Calibri"/>
              </a:rPr>
              <a:t>mundo </a:t>
            </a:r>
            <a:r>
              <a:rPr sz="2200" spc="5" dirty="0">
                <a:latin typeface="Calibri"/>
                <a:cs typeface="Calibri"/>
              </a:rPr>
              <a:t> </a:t>
            </a:r>
            <a:r>
              <a:rPr sz="2200" spc="-75" dirty="0">
                <a:latin typeface="Calibri"/>
                <a:cs typeface="Calibri"/>
              </a:rPr>
              <a:t>de</a:t>
            </a:r>
            <a:r>
              <a:rPr sz="2200" spc="40" dirty="0">
                <a:latin typeface="Calibri"/>
                <a:cs typeface="Calibri"/>
              </a:rPr>
              <a:t> </a:t>
            </a:r>
            <a:r>
              <a:rPr sz="2200" dirty="0">
                <a:latin typeface="Calibri"/>
                <a:cs typeface="Calibri"/>
              </a:rPr>
              <a:t>las</a:t>
            </a:r>
            <a:r>
              <a:rPr sz="2200" spc="40" dirty="0">
                <a:latin typeface="Calibri"/>
                <a:cs typeface="Calibri"/>
              </a:rPr>
              <a:t> </a:t>
            </a:r>
            <a:r>
              <a:rPr sz="2200" spc="-10" dirty="0">
                <a:latin typeface="Calibri"/>
                <a:cs typeface="Calibri"/>
              </a:rPr>
              <a:t>funciones.</a:t>
            </a:r>
            <a:endParaRPr sz="2200">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22FC1422-A8D0-44B3-A221-765EC77A6A2C}"/>
              </a:ext>
            </a:extLst>
          </p:cNvPr>
          <p:cNvSpPr>
            <a:spLocks noGrp="1"/>
          </p:cNvSpPr>
          <p:nvPr>
            <p:ph type="title"/>
          </p:nvPr>
        </p:nvSpPr>
        <p:spPr>
          <a:xfrm>
            <a:off x="260277" y="184935"/>
            <a:ext cx="6347713" cy="849330"/>
          </a:xfrm>
        </p:spPr>
        <p:txBody>
          <a:bodyPr>
            <a:normAutofit fontScale="90000"/>
          </a:bodyPr>
          <a:lstStyle/>
          <a:p>
            <a:r>
              <a:rPr lang="es-ES" dirty="0"/>
              <a:t>Ejercicios prácticos.</a:t>
            </a:r>
            <a:br>
              <a:rPr lang="es-ES" dirty="0"/>
            </a:br>
            <a:endParaRPr lang="es-ES" dirty="0"/>
          </a:p>
        </p:txBody>
      </p:sp>
      <p:sp>
        <p:nvSpPr>
          <p:cNvPr id="13" name="object 8">
            <a:extLst>
              <a:ext uri="{FF2B5EF4-FFF2-40B4-BE49-F238E27FC236}">
                <a16:creationId xmlns:a16="http://schemas.microsoft.com/office/drawing/2014/main" id="{1577189A-5A3A-45DC-924F-EBD5D516EA1F}"/>
              </a:ext>
            </a:extLst>
          </p:cNvPr>
          <p:cNvSpPr txBox="1">
            <a:spLocks/>
          </p:cNvSpPr>
          <p:nvPr/>
        </p:nvSpPr>
        <p:spPr>
          <a:xfrm>
            <a:off x="260277" y="934948"/>
            <a:ext cx="7860665" cy="727075"/>
          </a:xfrm>
          <a:prstGeom prst="rect">
            <a:avLst/>
          </a:prstGeom>
        </p:spPr>
        <p:txBody>
          <a:bodyPr vert="horz" wrap="square" lIns="0" tIns="12700" rIns="0" bIns="0" rtlCol="0">
            <a:spAutoFit/>
          </a:bodyPr>
          <a:lstStyle>
            <a:lvl1pPr>
              <a:defRPr sz="5000" b="0" i="0">
                <a:solidFill>
                  <a:srgbClr val="04607A"/>
                </a:solidFill>
                <a:latin typeface="Calibri"/>
                <a:ea typeface="+mj-ea"/>
                <a:cs typeface="Calibri"/>
              </a:defRPr>
            </a:lvl1pPr>
          </a:lstStyle>
          <a:p>
            <a:pPr marL="12700" marR="5080">
              <a:spcBef>
                <a:spcPts val="100"/>
              </a:spcBef>
            </a:pPr>
            <a:r>
              <a:rPr lang="es-ES" sz="2300" kern="0" spc="-10" dirty="0">
                <a:solidFill>
                  <a:schemeClr val="tx1"/>
                </a:solidFill>
              </a:rPr>
              <a:t>Practica</a:t>
            </a:r>
            <a:r>
              <a:rPr lang="es-ES" sz="2300" kern="0" spc="5" dirty="0">
                <a:solidFill>
                  <a:schemeClr val="tx1"/>
                </a:solidFill>
              </a:rPr>
              <a:t> </a:t>
            </a:r>
            <a:r>
              <a:rPr lang="es-ES" sz="2300" kern="0" spc="-5" dirty="0">
                <a:solidFill>
                  <a:schemeClr val="tx1"/>
                </a:solidFill>
              </a:rPr>
              <a:t>de</a:t>
            </a:r>
            <a:r>
              <a:rPr lang="es-ES" sz="2300" kern="0" spc="10" dirty="0">
                <a:solidFill>
                  <a:schemeClr val="tx1"/>
                </a:solidFill>
              </a:rPr>
              <a:t> </a:t>
            </a:r>
            <a:r>
              <a:rPr lang="es-ES" sz="2300" kern="0" spc="-10" dirty="0">
                <a:solidFill>
                  <a:schemeClr val="tx1"/>
                </a:solidFill>
              </a:rPr>
              <a:t>Excel:</a:t>
            </a:r>
            <a:r>
              <a:rPr lang="es-ES" sz="2300" kern="0" spc="-5" dirty="0">
                <a:solidFill>
                  <a:schemeClr val="tx1"/>
                </a:solidFill>
              </a:rPr>
              <a:t> Escribir</a:t>
            </a:r>
            <a:r>
              <a:rPr lang="es-ES" sz="2300" kern="0" dirty="0">
                <a:solidFill>
                  <a:schemeClr val="tx1"/>
                </a:solidFill>
              </a:rPr>
              <a:t> </a:t>
            </a:r>
            <a:r>
              <a:rPr lang="es-ES" sz="2300" kern="0" spc="-5" dirty="0">
                <a:solidFill>
                  <a:schemeClr val="tx1"/>
                </a:solidFill>
              </a:rPr>
              <a:t>la</a:t>
            </a:r>
            <a:r>
              <a:rPr lang="es-ES" sz="2300" kern="0" spc="5" dirty="0">
                <a:solidFill>
                  <a:schemeClr val="tx1"/>
                </a:solidFill>
              </a:rPr>
              <a:t> </a:t>
            </a:r>
            <a:r>
              <a:rPr lang="es-ES" sz="2300" kern="0" spc="-10" dirty="0">
                <a:solidFill>
                  <a:schemeClr val="tx1"/>
                </a:solidFill>
              </a:rPr>
              <a:t>siguiente</a:t>
            </a:r>
            <a:r>
              <a:rPr lang="es-ES" sz="2300" kern="0" spc="15" dirty="0">
                <a:solidFill>
                  <a:schemeClr val="tx1"/>
                </a:solidFill>
              </a:rPr>
              <a:t> </a:t>
            </a:r>
            <a:r>
              <a:rPr lang="es-ES" sz="2300" kern="0" spc="-5" dirty="0">
                <a:solidFill>
                  <a:schemeClr val="tx1"/>
                </a:solidFill>
              </a:rPr>
              <a:t>tabla</a:t>
            </a:r>
            <a:r>
              <a:rPr lang="es-ES" sz="2300" kern="0" dirty="0">
                <a:solidFill>
                  <a:schemeClr val="tx1"/>
                </a:solidFill>
              </a:rPr>
              <a:t> </a:t>
            </a:r>
            <a:r>
              <a:rPr lang="es-ES" sz="2300" kern="0" spc="-10" dirty="0">
                <a:solidFill>
                  <a:schemeClr val="tx1"/>
                </a:solidFill>
              </a:rPr>
              <a:t>utilizando</a:t>
            </a:r>
            <a:r>
              <a:rPr lang="es-ES" sz="2300" kern="0" spc="10" dirty="0">
                <a:solidFill>
                  <a:schemeClr val="tx1"/>
                </a:solidFill>
              </a:rPr>
              <a:t> </a:t>
            </a:r>
            <a:r>
              <a:rPr lang="es-ES" sz="2300" kern="0" dirty="0">
                <a:solidFill>
                  <a:schemeClr val="tx1"/>
                </a:solidFill>
              </a:rPr>
              <a:t>los</a:t>
            </a:r>
            <a:r>
              <a:rPr lang="es-ES" sz="2300" kern="0" spc="-5" dirty="0">
                <a:solidFill>
                  <a:schemeClr val="tx1"/>
                </a:solidFill>
              </a:rPr>
              <a:t> </a:t>
            </a:r>
            <a:r>
              <a:rPr lang="es-ES" sz="2300" kern="0" spc="-15" dirty="0">
                <a:solidFill>
                  <a:schemeClr val="tx1"/>
                </a:solidFill>
              </a:rPr>
              <a:t>formatos </a:t>
            </a:r>
            <a:r>
              <a:rPr lang="es-ES" sz="2300" kern="0" spc="-505" dirty="0">
                <a:solidFill>
                  <a:schemeClr val="tx1"/>
                </a:solidFill>
              </a:rPr>
              <a:t> </a:t>
            </a:r>
            <a:r>
              <a:rPr lang="es-ES" sz="2300" kern="0" spc="-5" dirty="0">
                <a:solidFill>
                  <a:schemeClr val="tx1"/>
                </a:solidFill>
              </a:rPr>
              <a:t>que</a:t>
            </a:r>
            <a:r>
              <a:rPr lang="es-ES" sz="2300" kern="0" spc="5" dirty="0">
                <a:solidFill>
                  <a:schemeClr val="tx1"/>
                </a:solidFill>
              </a:rPr>
              <a:t> </a:t>
            </a:r>
            <a:r>
              <a:rPr lang="es-ES" sz="2300" kern="0" spc="-5" dirty="0">
                <a:solidFill>
                  <a:schemeClr val="tx1"/>
                </a:solidFill>
              </a:rPr>
              <a:t>se</a:t>
            </a:r>
            <a:r>
              <a:rPr lang="es-ES" sz="2300" kern="0" dirty="0">
                <a:solidFill>
                  <a:schemeClr val="tx1"/>
                </a:solidFill>
              </a:rPr>
              <a:t> </a:t>
            </a:r>
            <a:r>
              <a:rPr lang="es-ES" sz="2300" kern="0" spc="-5" dirty="0">
                <a:solidFill>
                  <a:schemeClr val="tx1"/>
                </a:solidFill>
              </a:rPr>
              <a:t>detallan</a:t>
            </a:r>
            <a:r>
              <a:rPr lang="es-ES" sz="2300" kern="0" dirty="0">
                <a:solidFill>
                  <a:schemeClr val="tx1"/>
                </a:solidFill>
              </a:rPr>
              <a:t> </a:t>
            </a:r>
            <a:r>
              <a:rPr lang="es-ES" sz="2300" kern="0" spc="-5" dirty="0">
                <a:solidFill>
                  <a:schemeClr val="tx1"/>
                </a:solidFill>
              </a:rPr>
              <a:t>debajo de</a:t>
            </a:r>
            <a:r>
              <a:rPr lang="es-ES" sz="2300" kern="0" spc="10" dirty="0">
                <a:solidFill>
                  <a:schemeClr val="tx1"/>
                </a:solidFill>
              </a:rPr>
              <a:t> </a:t>
            </a:r>
            <a:r>
              <a:rPr lang="es-ES" sz="2300" kern="0" dirty="0">
                <a:solidFill>
                  <a:schemeClr val="tx1"/>
                </a:solidFill>
              </a:rPr>
              <a:t>la </a:t>
            </a:r>
            <a:r>
              <a:rPr lang="es-ES" sz="2300" kern="0" spc="-5" dirty="0">
                <a:solidFill>
                  <a:schemeClr val="tx1"/>
                </a:solidFill>
              </a:rPr>
              <a:t>misma.</a:t>
            </a:r>
            <a:endParaRPr lang="es-ES" sz="2300" kern="0" dirty="0">
              <a:solidFill>
                <a:schemeClr val="tx1"/>
              </a:solidFill>
            </a:endParaRPr>
          </a:p>
        </p:txBody>
      </p:sp>
      <p:pic>
        <p:nvPicPr>
          <p:cNvPr id="14" name="Imagen 13">
            <a:extLst>
              <a:ext uri="{FF2B5EF4-FFF2-40B4-BE49-F238E27FC236}">
                <a16:creationId xmlns:a16="http://schemas.microsoft.com/office/drawing/2014/main" id="{04ADC8C2-1EC5-4AE0-943E-312A290C137D}"/>
              </a:ext>
            </a:extLst>
          </p:cNvPr>
          <p:cNvPicPr>
            <a:picLocks noChangeAspect="1"/>
          </p:cNvPicPr>
          <p:nvPr/>
        </p:nvPicPr>
        <p:blipFill>
          <a:blip r:embed="rId2"/>
          <a:stretch>
            <a:fillRect/>
          </a:stretch>
        </p:blipFill>
        <p:spPr>
          <a:xfrm>
            <a:off x="190500" y="1749729"/>
            <a:ext cx="8763000" cy="1836021"/>
          </a:xfrm>
          <a:prstGeom prst="rect">
            <a:avLst/>
          </a:prstGeom>
        </p:spPr>
      </p:pic>
      <p:sp>
        <p:nvSpPr>
          <p:cNvPr id="16" name="object 10">
            <a:extLst>
              <a:ext uri="{FF2B5EF4-FFF2-40B4-BE49-F238E27FC236}">
                <a16:creationId xmlns:a16="http://schemas.microsoft.com/office/drawing/2014/main" id="{5B9BC071-2A43-47FA-AED2-1A5F8F3FA200}"/>
              </a:ext>
            </a:extLst>
          </p:cNvPr>
          <p:cNvSpPr txBox="1"/>
          <p:nvPr/>
        </p:nvSpPr>
        <p:spPr>
          <a:xfrm>
            <a:off x="556946" y="3760103"/>
            <a:ext cx="7241139" cy="2813591"/>
          </a:xfrm>
          <a:prstGeom prst="rect">
            <a:avLst/>
          </a:prstGeom>
        </p:spPr>
        <p:txBody>
          <a:bodyPr vert="horz" wrap="square" lIns="0" tIns="12700" rIns="0" bIns="0" rtlCol="0">
            <a:spAutoFit/>
          </a:bodyPr>
          <a:lstStyle/>
          <a:p>
            <a:pPr marL="241300" marR="5080" indent="-228600">
              <a:lnSpc>
                <a:spcPct val="100000"/>
              </a:lnSpc>
              <a:spcBef>
                <a:spcPts val="100"/>
              </a:spcBef>
              <a:buAutoNum type="arabicPeriod"/>
              <a:tabLst>
                <a:tab pos="241300" algn="l"/>
              </a:tabLst>
            </a:pPr>
            <a:r>
              <a:rPr sz="1400" dirty="0">
                <a:latin typeface="Arial MT"/>
                <a:cs typeface="Arial MT"/>
              </a:rPr>
              <a:t>Copiar</a:t>
            </a:r>
            <a:r>
              <a:rPr sz="1400" spc="-20" dirty="0">
                <a:latin typeface="Arial MT"/>
                <a:cs typeface="Arial MT"/>
              </a:rPr>
              <a:t> </a:t>
            </a:r>
            <a:r>
              <a:rPr sz="1400" dirty="0">
                <a:latin typeface="Arial MT"/>
                <a:cs typeface="Arial MT"/>
              </a:rPr>
              <a:t>la</a:t>
            </a:r>
            <a:r>
              <a:rPr sz="1400" spc="-10" dirty="0">
                <a:latin typeface="Arial MT"/>
                <a:cs typeface="Arial MT"/>
              </a:rPr>
              <a:t> </a:t>
            </a:r>
            <a:r>
              <a:rPr sz="1400" dirty="0">
                <a:latin typeface="Arial MT"/>
                <a:cs typeface="Arial MT"/>
              </a:rPr>
              <a:t>tabla</a:t>
            </a:r>
            <a:r>
              <a:rPr sz="1400" spc="-30" dirty="0">
                <a:latin typeface="Arial MT"/>
                <a:cs typeface="Arial MT"/>
              </a:rPr>
              <a:t> </a:t>
            </a:r>
            <a:r>
              <a:rPr sz="1400" spc="-10" dirty="0">
                <a:latin typeface="Arial MT"/>
                <a:cs typeface="Arial MT"/>
              </a:rPr>
              <a:t>anterior.</a:t>
            </a:r>
            <a:r>
              <a:rPr sz="1400" spc="345" dirty="0">
                <a:latin typeface="Arial MT"/>
                <a:cs typeface="Arial MT"/>
              </a:rPr>
              <a:t> </a:t>
            </a:r>
            <a:r>
              <a:rPr sz="1400" dirty="0">
                <a:latin typeface="Arial MT"/>
                <a:cs typeface="Arial MT"/>
              </a:rPr>
              <a:t>Para</a:t>
            </a:r>
            <a:r>
              <a:rPr sz="1400" spc="-15" dirty="0">
                <a:latin typeface="Arial MT"/>
                <a:cs typeface="Arial MT"/>
              </a:rPr>
              <a:t> </a:t>
            </a:r>
            <a:r>
              <a:rPr sz="1400" dirty="0">
                <a:latin typeface="Arial MT"/>
                <a:cs typeface="Arial MT"/>
              </a:rPr>
              <a:t>los</a:t>
            </a:r>
            <a:r>
              <a:rPr sz="1400" spc="-15" dirty="0">
                <a:latin typeface="Arial MT"/>
                <a:cs typeface="Arial MT"/>
              </a:rPr>
              <a:t> </a:t>
            </a:r>
            <a:r>
              <a:rPr sz="1400" dirty="0">
                <a:latin typeface="Arial MT"/>
                <a:cs typeface="Arial MT"/>
              </a:rPr>
              <a:t>títulos</a:t>
            </a:r>
            <a:r>
              <a:rPr sz="1400" spc="-35" dirty="0">
                <a:latin typeface="Arial MT"/>
                <a:cs typeface="Arial MT"/>
              </a:rPr>
              <a:t> </a:t>
            </a:r>
            <a:r>
              <a:rPr sz="1400" dirty="0">
                <a:latin typeface="Arial MT"/>
                <a:cs typeface="Arial MT"/>
              </a:rPr>
              <a:t>de</a:t>
            </a:r>
            <a:r>
              <a:rPr sz="1400" spc="-20" dirty="0">
                <a:latin typeface="Arial MT"/>
                <a:cs typeface="Arial MT"/>
              </a:rPr>
              <a:t> </a:t>
            </a:r>
            <a:r>
              <a:rPr sz="1400" dirty="0">
                <a:latin typeface="Arial MT"/>
                <a:cs typeface="Arial MT"/>
              </a:rPr>
              <a:t>las</a:t>
            </a:r>
            <a:r>
              <a:rPr sz="1400" spc="-10" dirty="0">
                <a:latin typeface="Arial MT"/>
                <a:cs typeface="Arial MT"/>
              </a:rPr>
              <a:t> </a:t>
            </a:r>
            <a:r>
              <a:rPr sz="1400" dirty="0">
                <a:latin typeface="Arial MT"/>
                <a:cs typeface="Arial MT"/>
              </a:rPr>
              <a:t>filas</a:t>
            </a:r>
            <a:r>
              <a:rPr sz="1400" spc="-15" dirty="0">
                <a:latin typeface="Arial MT"/>
                <a:cs typeface="Arial MT"/>
              </a:rPr>
              <a:t> </a:t>
            </a:r>
            <a:r>
              <a:rPr sz="1400" dirty="0">
                <a:latin typeface="Arial MT"/>
                <a:cs typeface="Arial MT"/>
              </a:rPr>
              <a:t>utilizar</a:t>
            </a:r>
            <a:r>
              <a:rPr sz="1400" spc="-30" dirty="0">
                <a:latin typeface="Arial MT"/>
                <a:cs typeface="Arial MT"/>
              </a:rPr>
              <a:t> </a:t>
            </a:r>
            <a:r>
              <a:rPr sz="1400" dirty="0">
                <a:latin typeface="Arial MT"/>
                <a:cs typeface="Arial MT"/>
              </a:rPr>
              <a:t>Fuente</a:t>
            </a:r>
            <a:r>
              <a:rPr sz="1400" spc="-105" dirty="0">
                <a:latin typeface="Arial MT"/>
                <a:cs typeface="Arial MT"/>
              </a:rPr>
              <a:t> </a:t>
            </a:r>
            <a:r>
              <a:rPr sz="1400" dirty="0">
                <a:latin typeface="Arial MT"/>
                <a:cs typeface="Arial MT"/>
              </a:rPr>
              <a:t>Arial</a:t>
            </a:r>
            <a:r>
              <a:rPr sz="1400" spc="10" dirty="0">
                <a:latin typeface="Arial MT"/>
                <a:cs typeface="Arial MT"/>
              </a:rPr>
              <a:t> </a:t>
            </a:r>
            <a:r>
              <a:rPr sz="1400" dirty="0">
                <a:latin typeface="Arial MT"/>
                <a:cs typeface="Arial MT"/>
              </a:rPr>
              <a:t>16</a:t>
            </a:r>
            <a:r>
              <a:rPr sz="1400" spc="-30" dirty="0">
                <a:latin typeface="Arial MT"/>
                <a:cs typeface="Arial MT"/>
              </a:rPr>
              <a:t> </a:t>
            </a:r>
            <a:r>
              <a:rPr sz="1400" dirty="0">
                <a:latin typeface="Arial MT"/>
                <a:cs typeface="Arial MT"/>
              </a:rPr>
              <a:t>y negrita,</a:t>
            </a:r>
            <a:r>
              <a:rPr sz="1400" spc="-40" dirty="0">
                <a:latin typeface="Arial MT"/>
                <a:cs typeface="Arial MT"/>
              </a:rPr>
              <a:t> </a:t>
            </a:r>
            <a:r>
              <a:rPr sz="1400" dirty="0">
                <a:latin typeface="Arial MT"/>
                <a:cs typeface="Arial MT"/>
              </a:rPr>
              <a:t>para</a:t>
            </a:r>
            <a:r>
              <a:rPr sz="1400" spc="-30" dirty="0">
                <a:latin typeface="Arial MT"/>
                <a:cs typeface="Arial MT"/>
              </a:rPr>
              <a:t> </a:t>
            </a:r>
            <a:r>
              <a:rPr sz="1400" dirty="0">
                <a:latin typeface="Arial MT"/>
                <a:cs typeface="Arial MT"/>
              </a:rPr>
              <a:t>el</a:t>
            </a:r>
            <a:r>
              <a:rPr sz="1400" spc="-10" dirty="0">
                <a:latin typeface="Arial MT"/>
                <a:cs typeface="Arial MT"/>
              </a:rPr>
              <a:t> </a:t>
            </a:r>
            <a:r>
              <a:rPr sz="1400" dirty="0">
                <a:latin typeface="Arial MT"/>
                <a:cs typeface="Arial MT"/>
              </a:rPr>
              <a:t>resto</a:t>
            </a:r>
            <a:r>
              <a:rPr sz="1400" spc="-30" dirty="0">
                <a:latin typeface="Arial MT"/>
                <a:cs typeface="Arial MT"/>
              </a:rPr>
              <a:t> </a:t>
            </a:r>
            <a:r>
              <a:rPr sz="1400" dirty="0">
                <a:latin typeface="Arial MT"/>
                <a:cs typeface="Arial MT"/>
              </a:rPr>
              <a:t>de </a:t>
            </a:r>
            <a:r>
              <a:rPr sz="1400" spc="-375" dirty="0">
                <a:latin typeface="Arial MT"/>
                <a:cs typeface="Arial MT"/>
              </a:rPr>
              <a:t> </a:t>
            </a:r>
            <a:r>
              <a:rPr sz="1400" dirty="0">
                <a:latin typeface="Arial MT"/>
                <a:cs typeface="Arial MT"/>
              </a:rPr>
              <a:t>la</a:t>
            </a:r>
            <a:r>
              <a:rPr sz="1400" spc="-15" dirty="0">
                <a:latin typeface="Arial MT"/>
                <a:cs typeface="Arial MT"/>
              </a:rPr>
              <a:t> </a:t>
            </a:r>
            <a:r>
              <a:rPr sz="1400" dirty="0">
                <a:latin typeface="Arial MT"/>
                <a:cs typeface="Arial MT"/>
              </a:rPr>
              <a:t>tabla</a:t>
            </a:r>
            <a:r>
              <a:rPr sz="1400" spc="-35" dirty="0">
                <a:latin typeface="Arial MT"/>
                <a:cs typeface="Arial MT"/>
              </a:rPr>
              <a:t> </a:t>
            </a:r>
            <a:r>
              <a:rPr sz="1400" dirty="0">
                <a:latin typeface="Arial MT"/>
                <a:cs typeface="Arial MT"/>
              </a:rPr>
              <a:t>Fuente</a:t>
            </a:r>
            <a:r>
              <a:rPr sz="1400" spc="-50" dirty="0">
                <a:latin typeface="Arial MT"/>
                <a:cs typeface="Arial MT"/>
              </a:rPr>
              <a:t> </a:t>
            </a:r>
            <a:r>
              <a:rPr sz="1400" spc="-15" dirty="0">
                <a:latin typeface="Arial MT"/>
                <a:cs typeface="Arial MT"/>
              </a:rPr>
              <a:t>Times </a:t>
            </a:r>
            <a:r>
              <a:rPr sz="1400" spc="-5" dirty="0">
                <a:latin typeface="Arial MT"/>
                <a:cs typeface="Arial MT"/>
              </a:rPr>
              <a:t>New</a:t>
            </a:r>
            <a:r>
              <a:rPr sz="1400" spc="-15" dirty="0">
                <a:latin typeface="Arial MT"/>
                <a:cs typeface="Arial MT"/>
              </a:rPr>
              <a:t> </a:t>
            </a:r>
            <a:r>
              <a:rPr sz="1400" spc="-5" dirty="0">
                <a:latin typeface="Arial MT"/>
                <a:cs typeface="Arial MT"/>
              </a:rPr>
              <a:t>Roman</a:t>
            </a:r>
            <a:r>
              <a:rPr sz="1400" spc="375" dirty="0">
                <a:latin typeface="Arial MT"/>
                <a:cs typeface="Arial MT"/>
              </a:rPr>
              <a:t> </a:t>
            </a:r>
            <a:r>
              <a:rPr sz="1400" dirty="0">
                <a:latin typeface="Arial MT"/>
                <a:cs typeface="Arial MT"/>
              </a:rPr>
              <a:t>12</a:t>
            </a:r>
            <a:r>
              <a:rPr sz="1400" spc="-20" dirty="0">
                <a:latin typeface="Arial MT"/>
                <a:cs typeface="Arial MT"/>
              </a:rPr>
              <a:t> </a:t>
            </a:r>
            <a:r>
              <a:rPr sz="1400" spc="-5" dirty="0">
                <a:latin typeface="Arial MT"/>
                <a:cs typeface="Arial MT"/>
              </a:rPr>
              <a:t>Normal.</a:t>
            </a:r>
            <a:endParaRPr sz="1400" dirty="0">
              <a:latin typeface="Arial MT"/>
              <a:cs typeface="Arial MT"/>
            </a:endParaRPr>
          </a:p>
          <a:p>
            <a:pPr marL="241300" marR="204470" indent="-228600">
              <a:lnSpc>
                <a:spcPct val="100000"/>
              </a:lnSpc>
              <a:buAutoNum type="arabicPeriod"/>
              <a:tabLst>
                <a:tab pos="241300" algn="l"/>
              </a:tabLst>
            </a:pPr>
            <a:r>
              <a:rPr sz="1400" dirty="0">
                <a:latin typeface="Arial MT"/>
                <a:cs typeface="Arial MT"/>
              </a:rPr>
              <a:t>Hacer</a:t>
            </a:r>
            <a:r>
              <a:rPr sz="1400" spc="-20" dirty="0">
                <a:latin typeface="Arial MT"/>
                <a:cs typeface="Arial MT"/>
              </a:rPr>
              <a:t> </a:t>
            </a:r>
            <a:r>
              <a:rPr sz="1400" dirty="0">
                <a:latin typeface="Arial MT"/>
                <a:cs typeface="Arial MT"/>
              </a:rPr>
              <a:t>que</a:t>
            </a:r>
            <a:r>
              <a:rPr sz="1400" spc="-20" dirty="0">
                <a:latin typeface="Arial MT"/>
                <a:cs typeface="Arial MT"/>
              </a:rPr>
              <a:t> </a:t>
            </a:r>
            <a:r>
              <a:rPr sz="1400" dirty="0">
                <a:latin typeface="Arial MT"/>
                <a:cs typeface="Arial MT"/>
              </a:rPr>
              <a:t>los</a:t>
            </a:r>
            <a:r>
              <a:rPr sz="1400" spc="-15" dirty="0">
                <a:latin typeface="Arial MT"/>
                <a:cs typeface="Arial MT"/>
              </a:rPr>
              <a:t> </a:t>
            </a:r>
            <a:r>
              <a:rPr sz="1400" dirty="0" err="1">
                <a:latin typeface="Arial MT"/>
                <a:cs typeface="Arial MT"/>
              </a:rPr>
              <a:t>importes</a:t>
            </a:r>
            <a:r>
              <a:rPr lang="es-ES" sz="1400" dirty="0">
                <a:latin typeface="Arial MT"/>
                <a:cs typeface="Arial MT"/>
              </a:rPr>
              <a:t> (valores)</a:t>
            </a:r>
            <a:r>
              <a:rPr sz="1400" spc="-40" dirty="0">
                <a:latin typeface="Arial MT"/>
                <a:cs typeface="Arial MT"/>
              </a:rPr>
              <a:t> </a:t>
            </a:r>
            <a:r>
              <a:rPr sz="1400" dirty="0">
                <a:latin typeface="Arial MT"/>
                <a:cs typeface="Arial MT"/>
              </a:rPr>
              <a:t>tengan</a:t>
            </a:r>
            <a:r>
              <a:rPr sz="1400" spc="-35" dirty="0">
                <a:latin typeface="Arial MT"/>
                <a:cs typeface="Arial MT"/>
              </a:rPr>
              <a:t> </a:t>
            </a:r>
            <a:r>
              <a:rPr sz="1400" dirty="0">
                <a:latin typeface="Arial MT"/>
                <a:cs typeface="Arial MT"/>
              </a:rPr>
              <a:t>un</a:t>
            </a:r>
            <a:r>
              <a:rPr sz="1400" spc="-20" dirty="0">
                <a:latin typeface="Arial MT"/>
                <a:cs typeface="Arial MT"/>
              </a:rPr>
              <a:t> </a:t>
            </a:r>
            <a:r>
              <a:rPr sz="1400" dirty="0">
                <a:latin typeface="Arial MT"/>
                <a:cs typeface="Arial MT"/>
              </a:rPr>
              <a:t>formato</a:t>
            </a:r>
            <a:r>
              <a:rPr sz="1400" spc="-45" dirty="0">
                <a:latin typeface="Arial MT"/>
                <a:cs typeface="Arial MT"/>
              </a:rPr>
              <a:t> </a:t>
            </a:r>
            <a:r>
              <a:rPr sz="1400" dirty="0">
                <a:latin typeface="Arial MT"/>
                <a:cs typeface="Arial MT"/>
              </a:rPr>
              <a:t>de</a:t>
            </a:r>
            <a:r>
              <a:rPr sz="1400" spc="-10" dirty="0">
                <a:latin typeface="Arial MT"/>
                <a:cs typeface="Arial MT"/>
              </a:rPr>
              <a:t> </a:t>
            </a:r>
            <a:r>
              <a:rPr lang="es-ES" sz="1400" spc="-10" dirty="0">
                <a:latin typeface="Arial MT"/>
                <a:cs typeface="Arial MT"/>
              </a:rPr>
              <a:t>moneda sin </a:t>
            </a:r>
            <a:r>
              <a:rPr sz="1400" dirty="0" err="1">
                <a:latin typeface="Arial MT"/>
                <a:cs typeface="Arial MT"/>
              </a:rPr>
              <a:t>cifras</a:t>
            </a:r>
            <a:r>
              <a:rPr sz="1400" spc="-30" dirty="0">
                <a:latin typeface="Arial MT"/>
                <a:cs typeface="Arial MT"/>
              </a:rPr>
              <a:t> </a:t>
            </a:r>
            <a:r>
              <a:rPr sz="1400" dirty="0">
                <a:latin typeface="Arial MT"/>
                <a:cs typeface="Arial MT"/>
              </a:rPr>
              <a:t>decimales</a:t>
            </a:r>
            <a:r>
              <a:rPr sz="1400" spc="-40" dirty="0">
                <a:latin typeface="Arial MT"/>
                <a:cs typeface="Arial MT"/>
              </a:rPr>
              <a:t> </a:t>
            </a:r>
            <a:r>
              <a:rPr sz="1400" dirty="0">
                <a:latin typeface="Arial MT"/>
                <a:cs typeface="Arial MT"/>
              </a:rPr>
              <a:t>y</a:t>
            </a:r>
            <a:r>
              <a:rPr sz="1400" spc="-5" dirty="0">
                <a:latin typeface="Arial MT"/>
                <a:cs typeface="Arial MT"/>
              </a:rPr>
              <a:t> </a:t>
            </a:r>
            <a:r>
              <a:rPr sz="1400" dirty="0">
                <a:latin typeface="Arial MT"/>
                <a:cs typeface="Arial MT"/>
              </a:rPr>
              <a:t>que</a:t>
            </a:r>
            <a:r>
              <a:rPr sz="1400" spc="375" dirty="0">
                <a:latin typeface="Arial MT"/>
                <a:cs typeface="Arial MT"/>
              </a:rPr>
              <a:t> </a:t>
            </a:r>
            <a:r>
              <a:rPr sz="1400" spc="-5" dirty="0">
                <a:latin typeface="Arial MT"/>
                <a:cs typeface="Arial MT"/>
              </a:rPr>
              <a:t>muestren</a:t>
            </a:r>
            <a:r>
              <a:rPr sz="1400" spc="-45" dirty="0">
                <a:latin typeface="Arial MT"/>
                <a:cs typeface="Arial MT"/>
              </a:rPr>
              <a:t> </a:t>
            </a:r>
            <a:r>
              <a:rPr sz="1400" dirty="0">
                <a:latin typeface="Arial MT"/>
                <a:cs typeface="Arial MT"/>
              </a:rPr>
              <a:t>el </a:t>
            </a:r>
            <a:r>
              <a:rPr sz="1400" spc="-370" dirty="0">
                <a:latin typeface="Arial MT"/>
                <a:cs typeface="Arial MT"/>
              </a:rPr>
              <a:t> </a:t>
            </a:r>
            <a:r>
              <a:rPr sz="1400" dirty="0">
                <a:latin typeface="Arial MT"/>
                <a:cs typeface="Arial MT"/>
              </a:rPr>
              <a:t>signo</a:t>
            </a:r>
            <a:r>
              <a:rPr sz="1400" spc="-40" dirty="0">
                <a:latin typeface="Arial MT"/>
                <a:cs typeface="Arial MT"/>
              </a:rPr>
              <a:t> </a:t>
            </a:r>
            <a:r>
              <a:rPr sz="1400" dirty="0">
                <a:latin typeface="Arial MT"/>
                <a:cs typeface="Arial MT"/>
              </a:rPr>
              <a:t>de</a:t>
            </a:r>
            <a:r>
              <a:rPr sz="1400" spc="-10" dirty="0">
                <a:latin typeface="Arial MT"/>
                <a:cs typeface="Arial MT"/>
              </a:rPr>
              <a:t> </a:t>
            </a:r>
            <a:r>
              <a:rPr sz="1400" dirty="0">
                <a:latin typeface="Arial MT"/>
                <a:cs typeface="Arial MT"/>
              </a:rPr>
              <a:t>moneda.</a:t>
            </a:r>
          </a:p>
          <a:p>
            <a:pPr marL="241300" marR="613410" indent="-228600">
              <a:lnSpc>
                <a:spcPct val="100000"/>
              </a:lnSpc>
              <a:buAutoNum type="arabicPeriod"/>
              <a:tabLst>
                <a:tab pos="241300" algn="l"/>
              </a:tabLst>
            </a:pPr>
            <a:r>
              <a:rPr sz="1400" dirty="0">
                <a:latin typeface="Arial MT"/>
                <a:cs typeface="Arial MT"/>
              </a:rPr>
              <a:t>Que los títulos estén escritos con un fondo de color azul y letras de color blanco y que estén </a:t>
            </a:r>
            <a:r>
              <a:rPr sz="1400" spc="-375" dirty="0">
                <a:latin typeface="Arial MT"/>
                <a:cs typeface="Arial MT"/>
              </a:rPr>
              <a:t> </a:t>
            </a:r>
            <a:r>
              <a:rPr sz="1400" dirty="0">
                <a:latin typeface="Arial MT"/>
                <a:cs typeface="Arial MT"/>
              </a:rPr>
              <a:t>centrados</a:t>
            </a:r>
            <a:r>
              <a:rPr sz="1400" spc="-45" dirty="0">
                <a:latin typeface="Arial MT"/>
                <a:cs typeface="Arial MT"/>
              </a:rPr>
              <a:t> </a:t>
            </a:r>
            <a:r>
              <a:rPr sz="1400" dirty="0">
                <a:latin typeface="Arial MT"/>
                <a:cs typeface="Arial MT"/>
              </a:rPr>
              <a:t>en</a:t>
            </a:r>
            <a:r>
              <a:rPr sz="1400" spc="-20" dirty="0">
                <a:latin typeface="Arial MT"/>
                <a:cs typeface="Arial MT"/>
              </a:rPr>
              <a:t> </a:t>
            </a:r>
            <a:r>
              <a:rPr sz="1400" dirty="0">
                <a:latin typeface="Arial MT"/>
                <a:cs typeface="Arial MT"/>
              </a:rPr>
              <a:t>medio</a:t>
            </a:r>
            <a:r>
              <a:rPr sz="1400" spc="-20" dirty="0">
                <a:latin typeface="Arial MT"/>
                <a:cs typeface="Arial MT"/>
              </a:rPr>
              <a:t> </a:t>
            </a:r>
            <a:r>
              <a:rPr sz="1400" dirty="0">
                <a:latin typeface="Arial MT"/>
                <a:cs typeface="Arial MT"/>
              </a:rPr>
              <a:t>de</a:t>
            </a:r>
            <a:r>
              <a:rPr sz="1400" spc="-10" dirty="0">
                <a:latin typeface="Arial MT"/>
                <a:cs typeface="Arial MT"/>
              </a:rPr>
              <a:t> </a:t>
            </a:r>
            <a:r>
              <a:rPr sz="1400" dirty="0">
                <a:latin typeface="Arial MT"/>
                <a:cs typeface="Arial MT"/>
              </a:rPr>
              <a:t>la</a:t>
            </a:r>
            <a:r>
              <a:rPr sz="1400" spc="-10" dirty="0">
                <a:latin typeface="Arial MT"/>
                <a:cs typeface="Arial MT"/>
              </a:rPr>
              <a:t> </a:t>
            </a:r>
            <a:r>
              <a:rPr sz="1400" dirty="0">
                <a:latin typeface="Arial MT"/>
                <a:cs typeface="Arial MT"/>
              </a:rPr>
              <a:t>celda.</a:t>
            </a:r>
          </a:p>
          <a:p>
            <a:pPr marL="241300" indent="-228600">
              <a:lnSpc>
                <a:spcPct val="100000"/>
              </a:lnSpc>
              <a:buAutoNum type="arabicPeriod"/>
              <a:tabLst>
                <a:tab pos="241300" algn="l"/>
              </a:tabLst>
            </a:pPr>
            <a:r>
              <a:rPr sz="1400" dirty="0">
                <a:latin typeface="Arial MT"/>
                <a:cs typeface="Arial MT"/>
              </a:rPr>
              <a:t>Aplicar</a:t>
            </a:r>
            <a:r>
              <a:rPr sz="1400" spc="-25" dirty="0">
                <a:latin typeface="Arial MT"/>
                <a:cs typeface="Arial MT"/>
              </a:rPr>
              <a:t> </a:t>
            </a:r>
            <a:r>
              <a:rPr sz="1400" dirty="0">
                <a:latin typeface="Arial MT"/>
                <a:cs typeface="Arial MT"/>
              </a:rPr>
              <a:t>un</a:t>
            </a:r>
            <a:r>
              <a:rPr sz="1400" spc="-25" dirty="0">
                <a:latin typeface="Arial MT"/>
                <a:cs typeface="Arial MT"/>
              </a:rPr>
              <a:t> </a:t>
            </a:r>
            <a:r>
              <a:rPr sz="1400" dirty="0">
                <a:latin typeface="Arial MT"/>
                <a:cs typeface="Arial MT"/>
              </a:rPr>
              <a:t>contorno</a:t>
            </a:r>
            <a:r>
              <a:rPr sz="1400" spc="-50" dirty="0">
                <a:latin typeface="Arial MT"/>
                <a:cs typeface="Arial MT"/>
              </a:rPr>
              <a:t> </a:t>
            </a:r>
            <a:r>
              <a:rPr sz="1400" dirty="0">
                <a:latin typeface="Arial MT"/>
                <a:cs typeface="Arial MT"/>
              </a:rPr>
              <a:t>(borde)</a:t>
            </a:r>
            <a:r>
              <a:rPr sz="1400" spc="-30" dirty="0">
                <a:latin typeface="Arial MT"/>
                <a:cs typeface="Arial MT"/>
              </a:rPr>
              <a:t> </a:t>
            </a:r>
            <a:r>
              <a:rPr sz="1400" dirty="0">
                <a:latin typeface="Arial MT"/>
                <a:cs typeface="Arial MT"/>
              </a:rPr>
              <a:t>a</a:t>
            </a:r>
            <a:r>
              <a:rPr sz="1400" spc="-10" dirty="0">
                <a:latin typeface="Arial MT"/>
                <a:cs typeface="Arial MT"/>
              </a:rPr>
              <a:t> </a:t>
            </a:r>
            <a:r>
              <a:rPr sz="1400" dirty="0">
                <a:latin typeface="Arial MT"/>
                <a:cs typeface="Arial MT"/>
              </a:rPr>
              <a:t>la</a:t>
            </a:r>
            <a:r>
              <a:rPr sz="1400" spc="-25" dirty="0">
                <a:latin typeface="Arial MT"/>
                <a:cs typeface="Arial MT"/>
              </a:rPr>
              <a:t> </a:t>
            </a:r>
            <a:r>
              <a:rPr sz="1400" dirty="0">
                <a:latin typeface="Arial MT"/>
                <a:cs typeface="Arial MT"/>
              </a:rPr>
              <a:t>tabla</a:t>
            </a:r>
            <a:r>
              <a:rPr sz="1400" spc="-25" dirty="0">
                <a:latin typeface="Arial MT"/>
                <a:cs typeface="Arial MT"/>
              </a:rPr>
              <a:t> </a:t>
            </a:r>
            <a:r>
              <a:rPr sz="1400" dirty="0">
                <a:latin typeface="Arial MT"/>
                <a:cs typeface="Arial MT"/>
              </a:rPr>
              <a:t>color</a:t>
            </a:r>
            <a:r>
              <a:rPr sz="1400" spc="-35" dirty="0">
                <a:latin typeface="Arial MT"/>
                <a:cs typeface="Arial MT"/>
              </a:rPr>
              <a:t> </a:t>
            </a:r>
            <a:r>
              <a:rPr lang="es-ES" sz="1400" spc="-5" dirty="0">
                <a:latin typeface="Arial MT"/>
                <a:cs typeface="Arial MT"/>
              </a:rPr>
              <a:t>negro</a:t>
            </a:r>
            <a:endParaRPr sz="1400" dirty="0">
              <a:latin typeface="Arial MT"/>
              <a:cs typeface="Arial MT"/>
            </a:endParaRPr>
          </a:p>
          <a:p>
            <a:pPr marL="241300" indent="-228600">
              <a:lnSpc>
                <a:spcPct val="100000"/>
              </a:lnSpc>
              <a:spcBef>
                <a:spcPts val="5"/>
              </a:spcBef>
              <a:buAutoNum type="arabicPeriod"/>
              <a:tabLst>
                <a:tab pos="241300" algn="l"/>
              </a:tabLst>
            </a:pPr>
            <a:r>
              <a:rPr sz="1400" dirty="0">
                <a:latin typeface="Arial MT"/>
                <a:cs typeface="Arial MT"/>
              </a:rPr>
              <a:t>Calcular</a:t>
            </a:r>
            <a:r>
              <a:rPr sz="1400" spc="-40" dirty="0">
                <a:latin typeface="Arial MT"/>
                <a:cs typeface="Arial MT"/>
              </a:rPr>
              <a:t> </a:t>
            </a:r>
            <a:r>
              <a:rPr sz="1400" dirty="0">
                <a:latin typeface="Arial MT"/>
                <a:cs typeface="Arial MT"/>
              </a:rPr>
              <a:t>el</a:t>
            </a:r>
            <a:r>
              <a:rPr sz="1400" spc="-20" dirty="0">
                <a:latin typeface="Arial MT"/>
                <a:cs typeface="Arial MT"/>
              </a:rPr>
              <a:t> </a:t>
            </a:r>
            <a:r>
              <a:rPr sz="1400" dirty="0">
                <a:latin typeface="Arial MT"/>
                <a:cs typeface="Arial MT"/>
              </a:rPr>
              <a:t>total</a:t>
            </a:r>
            <a:r>
              <a:rPr sz="1400" spc="-40" dirty="0">
                <a:latin typeface="Arial MT"/>
                <a:cs typeface="Arial MT"/>
              </a:rPr>
              <a:t> </a:t>
            </a:r>
            <a:r>
              <a:rPr sz="1400" dirty="0">
                <a:latin typeface="Arial MT"/>
                <a:cs typeface="Arial MT"/>
              </a:rPr>
              <a:t>para</a:t>
            </a:r>
            <a:r>
              <a:rPr sz="1400" spc="-30" dirty="0">
                <a:latin typeface="Arial MT"/>
                <a:cs typeface="Arial MT"/>
              </a:rPr>
              <a:t> </a:t>
            </a:r>
            <a:r>
              <a:rPr sz="1400" dirty="0">
                <a:latin typeface="Arial MT"/>
                <a:cs typeface="Arial MT"/>
              </a:rPr>
              <a:t>cada</a:t>
            </a:r>
            <a:r>
              <a:rPr sz="1400" spc="-45" dirty="0">
                <a:latin typeface="Arial MT"/>
                <a:cs typeface="Arial MT"/>
              </a:rPr>
              <a:t> </a:t>
            </a:r>
            <a:r>
              <a:rPr sz="1400" spc="-5" dirty="0">
                <a:latin typeface="Arial MT"/>
                <a:cs typeface="Arial MT"/>
              </a:rPr>
              <a:t>mes</a:t>
            </a:r>
            <a:endParaRPr sz="1400" dirty="0">
              <a:latin typeface="Arial MT"/>
              <a:cs typeface="Arial MT"/>
            </a:endParaRPr>
          </a:p>
          <a:p>
            <a:pPr marL="241300" indent="-228600">
              <a:lnSpc>
                <a:spcPct val="100000"/>
              </a:lnSpc>
              <a:buAutoNum type="arabicPeriod"/>
              <a:tabLst>
                <a:tab pos="241300" algn="l"/>
              </a:tabLst>
            </a:pPr>
            <a:r>
              <a:rPr sz="1400" dirty="0">
                <a:latin typeface="Arial MT"/>
                <a:cs typeface="Arial MT"/>
              </a:rPr>
              <a:t>Seleccionar</a:t>
            </a:r>
            <a:r>
              <a:rPr sz="1400" spc="-45" dirty="0">
                <a:latin typeface="Arial MT"/>
                <a:cs typeface="Arial MT"/>
              </a:rPr>
              <a:t> </a:t>
            </a:r>
            <a:r>
              <a:rPr sz="1400" dirty="0">
                <a:latin typeface="Arial MT"/>
                <a:cs typeface="Arial MT"/>
              </a:rPr>
              <a:t>las</a:t>
            </a:r>
            <a:r>
              <a:rPr sz="1400" spc="-15" dirty="0">
                <a:latin typeface="Arial MT"/>
                <a:cs typeface="Arial MT"/>
              </a:rPr>
              <a:t> </a:t>
            </a:r>
            <a:r>
              <a:rPr sz="1400" dirty="0">
                <a:latin typeface="Arial MT"/>
                <a:cs typeface="Arial MT"/>
              </a:rPr>
              <a:t>celdas</a:t>
            </a:r>
            <a:r>
              <a:rPr sz="1400" spc="-30" dirty="0">
                <a:latin typeface="Arial MT"/>
                <a:cs typeface="Arial MT"/>
              </a:rPr>
              <a:t> </a:t>
            </a:r>
            <a:r>
              <a:rPr sz="1400" dirty="0">
                <a:latin typeface="Arial MT"/>
                <a:cs typeface="Arial MT"/>
              </a:rPr>
              <a:t>que</a:t>
            </a:r>
            <a:r>
              <a:rPr sz="1400" spc="-15" dirty="0">
                <a:latin typeface="Arial MT"/>
                <a:cs typeface="Arial MT"/>
              </a:rPr>
              <a:t> </a:t>
            </a:r>
            <a:r>
              <a:rPr sz="1400" dirty="0">
                <a:latin typeface="Arial MT"/>
                <a:cs typeface="Arial MT"/>
              </a:rPr>
              <a:t>tengan</a:t>
            </a:r>
            <a:r>
              <a:rPr sz="1400" spc="-45" dirty="0">
                <a:latin typeface="Arial MT"/>
                <a:cs typeface="Arial MT"/>
              </a:rPr>
              <a:t> </a:t>
            </a:r>
            <a:r>
              <a:rPr sz="1400" dirty="0">
                <a:latin typeface="Arial MT"/>
                <a:cs typeface="Arial MT"/>
              </a:rPr>
              <a:t>un</a:t>
            </a:r>
            <a:r>
              <a:rPr sz="1400" spc="-10" dirty="0">
                <a:latin typeface="Arial MT"/>
                <a:cs typeface="Arial MT"/>
              </a:rPr>
              <a:t> </a:t>
            </a:r>
            <a:r>
              <a:rPr sz="1400" dirty="0">
                <a:latin typeface="Arial MT"/>
                <a:cs typeface="Arial MT"/>
              </a:rPr>
              <a:t>importe</a:t>
            </a:r>
            <a:r>
              <a:rPr sz="1400" spc="-40" dirty="0">
                <a:latin typeface="Arial MT"/>
                <a:cs typeface="Arial MT"/>
              </a:rPr>
              <a:t> </a:t>
            </a:r>
            <a:r>
              <a:rPr sz="1400" dirty="0">
                <a:latin typeface="Arial MT"/>
                <a:cs typeface="Arial MT"/>
              </a:rPr>
              <a:t>inferior</a:t>
            </a:r>
            <a:r>
              <a:rPr sz="1400" spc="-30" dirty="0">
                <a:latin typeface="Arial MT"/>
                <a:cs typeface="Arial MT"/>
              </a:rPr>
              <a:t> </a:t>
            </a:r>
            <a:r>
              <a:rPr sz="1400" dirty="0">
                <a:latin typeface="Arial MT"/>
                <a:cs typeface="Arial MT"/>
              </a:rPr>
              <a:t>a</a:t>
            </a:r>
            <a:r>
              <a:rPr sz="1400" spc="-10" dirty="0">
                <a:latin typeface="Arial MT"/>
                <a:cs typeface="Arial MT"/>
              </a:rPr>
              <a:t> </a:t>
            </a:r>
            <a:r>
              <a:rPr sz="1400" dirty="0">
                <a:latin typeface="Arial MT"/>
                <a:cs typeface="Arial MT"/>
              </a:rPr>
              <a:t>50</a:t>
            </a:r>
            <a:r>
              <a:rPr lang="es-ES" sz="1400" dirty="0">
                <a:latin typeface="Arial MT"/>
                <a:cs typeface="Arial MT"/>
              </a:rPr>
              <a:t>000</a:t>
            </a:r>
            <a:r>
              <a:rPr sz="1400" spc="-40" dirty="0">
                <a:latin typeface="Arial MT"/>
                <a:cs typeface="Arial MT"/>
              </a:rPr>
              <a:t> </a:t>
            </a:r>
            <a:r>
              <a:rPr sz="1400" dirty="0">
                <a:latin typeface="Arial MT"/>
                <a:cs typeface="Arial MT"/>
              </a:rPr>
              <a:t>y aplicarle</a:t>
            </a:r>
            <a:r>
              <a:rPr sz="1400" spc="-30" dirty="0">
                <a:latin typeface="Arial MT"/>
                <a:cs typeface="Arial MT"/>
              </a:rPr>
              <a:t> </a:t>
            </a:r>
            <a:r>
              <a:rPr sz="1400" dirty="0">
                <a:latin typeface="Arial MT"/>
                <a:cs typeface="Arial MT"/>
              </a:rPr>
              <a:t>un</a:t>
            </a:r>
            <a:r>
              <a:rPr sz="1400" spc="-20" dirty="0">
                <a:latin typeface="Arial MT"/>
                <a:cs typeface="Arial MT"/>
              </a:rPr>
              <a:t> </a:t>
            </a:r>
            <a:r>
              <a:rPr sz="1400" dirty="0">
                <a:latin typeface="Arial MT"/>
                <a:cs typeface="Arial MT"/>
              </a:rPr>
              <a:t>color</a:t>
            </a:r>
            <a:r>
              <a:rPr sz="1400" spc="-25" dirty="0">
                <a:latin typeface="Arial MT"/>
                <a:cs typeface="Arial MT"/>
              </a:rPr>
              <a:t> </a:t>
            </a:r>
            <a:r>
              <a:rPr sz="1400" dirty="0">
                <a:latin typeface="Arial MT"/>
                <a:cs typeface="Arial MT"/>
              </a:rPr>
              <a:t>de</a:t>
            </a:r>
            <a:r>
              <a:rPr sz="1400" spc="-10" dirty="0">
                <a:latin typeface="Arial MT"/>
                <a:cs typeface="Arial MT"/>
              </a:rPr>
              <a:t> </a:t>
            </a:r>
            <a:r>
              <a:rPr sz="1400" dirty="0" err="1">
                <a:latin typeface="Arial MT"/>
                <a:cs typeface="Arial MT"/>
              </a:rPr>
              <a:t>fondo</a:t>
            </a:r>
            <a:endParaRPr sz="1400" dirty="0">
              <a:latin typeface="Arial MT"/>
              <a:cs typeface="Arial MT"/>
            </a:endParaRPr>
          </a:p>
          <a:p>
            <a:pPr marL="241300" indent="-228600">
              <a:lnSpc>
                <a:spcPct val="100000"/>
              </a:lnSpc>
              <a:buAutoNum type="arabicPeriod"/>
              <a:tabLst>
                <a:tab pos="241300" algn="l"/>
              </a:tabLst>
            </a:pPr>
            <a:r>
              <a:rPr sz="1400" spc="-5" dirty="0" err="1">
                <a:latin typeface="Arial MT"/>
                <a:cs typeface="Arial MT"/>
              </a:rPr>
              <a:t>Agregar</a:t>
            </a:r>
            <a:r>
              <a:rPr sz="1400" spc="-25" dirty="0">
                <a:latin typeface="Arial MT"/>
                <a:cs typeface="Arial MT"/>
              </a:rPr>
              <a:t> </a:t>
            </a:r>
            <a:r>
              <a:rPr sz="1400" spc="-5" dirty="0">
                <a:latin typeface="Arial MT"/>
                <a:cs typeface="Arial MT"/>
              </a:rPr>
              <a:t>al</a:t>
            </a:r>
            <a:r>
              <a:rPr sz="1400" dirty="0">
                <a:latin typeface="Arial MT"/>
                <a:cs typeface="Arial MT"/>
              </a:rPr>
              <a:t> </a:t>
            </a:r>
            <a:r>
              <a:rPr sz="1400" spc="-5" dirty="0">
                <a:latin typeface="Arial MT"/>
                <a:cs typeface="Arial MT"/>
              </a:rPr>
              <a:t>final</a:t>
            </a:r>
            <a:r>
              <a:rPr sz="1400" spc="-10" dirty="0">
                <a:latin typeface="Arial MT"/>
                <a:cs typeface="Arial MT"/>
              </a:rPr>
              <a:t> </a:t>
            </a:r>
            <a:r>
              <a:rPr sz="1400" spc="-5" dirty="0">
                <a:latin typeface="Arial MT"/>
                <a:cs typeface="Arial MT"/>
              </a:rPr>
              <a:t>una</a:t>
            </a:r>
            <a:r>
              <a:rPr sz="1400" spc="-10" dirty="0">
                <a:latin typeface="Arial MT"/>
                <a:cs typeface="Arial MT"/>
              </a:rPr>
              <a:t> </a:t>
            </a:r>
            <a:r>
              <a:rPr sz="1400" spc="-5" dirty="0">
                <a:latin typeface="Arial MT"/>
                <a:cs typeface="Arial MT"/>
              </a:rPr>
              <a:t>columna</a:t>
            </a:r>
            <a:r>
              <a:rPr sz="1400" spc="-20" dirty="0">
                <a:latin typeface="Arial MT"/>
                <a:cs typeface="Arial MT"/>
              </a:rPr>
              <a:t> </a:t>
            </a:r>
            <a:r>
              <a:rPr sz="1400" spc="-5" dirty="0">
                <a:latin typeface="Arial MT"/>
                <a:cs typeface="Arial MT"/>
              </a:rPr>
              <a:t>de</a:t>
            </a:r>
            <a:r>
              <a:rPr sz="1400" spc="-15" dirty="0">
                <a:latin typeface="Arial MT"/>
                <a:cs typeface="Arial MT"/>
              </a:rPr>
              <a:t> </a:t>
            </a:r>
            <a:r>
              <a:rPr sz="1400" spc="-5" dirty="0">
                <a:latin typeface="Arial MT"/>
                <a:cs typeface="Arial MT"/>
              </a:rPr>
              <a:t>promedio</a:t>
            </a:r>
            <a:r>
              <a:rPr sz="1400" spc="-20" dirty="0">
                <a:latin typeface="Arial MT"/>
                <a:cs typeface="Arial MT"/>
              </a:rPr>
              <a:t> </a:t>
            </a:r>
            <a:r>
              <a:rPr sz="1400" dirty="0">
                <a:latin typeface="Arial MT"/>
                <a:cs typeface="Arial MT"/>
              </a:rPr>
              <a:t>y</a:t>
            </a:r>
            <a:r>
              <a:rPr sz="1400" spc="-5" dirty="0">
                <a:latin typeface="Arial MT"/>
                <a:cs typeface="Arial MT"/>
              </a:rPr>
              <a:t> calcular</a:t>
            </a:r>
            <a:r>
              <a:rPr sz="1400" spc="-20" dirty="0">
                <a:latin typeface="Arial MT"/>
                <a:cs typeface="Arial MT"/>
              </a:rPr>
              <a:t> </a:t>
            </a:r>
            <a:r>
              <a:rPr sz="1400" spc="-5" dirty="0">
                <a:latin typeface="Arial MT"/>
                <a:cs typeface="Arial MT"/>
              </a:rPr>
              <a:t>el</a:t>
            </a:r>
            <a:r>
              <a:rPr sz="1400" dirty="0">
                <a:latin typeface="Arial MT"/>
                <a:cs typeface="Arial MT"/>
              </a:rPr>
              <a:t> </a:t>
            </a:r>
            <a:r>
              <a:rPr sz="1400" spc="-5" dirty="0">
                <a:latin typeface="Arial MT"/>
                <a:cs typeface="Arial MT"/>
              </a:rPr>
              <a:t>promedio</a:t>
            </a:r>
            <a:r>
              <a:rPr sz="1400" spc="-40" dirty="0">
                <a:latin typeface="Arial MT"/>
                <a:cs typeface="Arial MT"/>
              </a:rPr>
              <a:t> </a:t>
            </a:r>
            <a:r>
              <a:rPr sz="1400" spc="-5" dirty="0">
                <a:latin typeface="Arial MT"/>
                <a:cs typeface="Arial MT"/>
              </a:rPr>
              <a:t>de</a:t>
            </a:r>
            <a:r>
              <a:rPr sz="1400" dirty="0">
                <a:latin typeface="Arial MT"/>
                <a:cs typeface="Arial MT"/>
              </a:rPr>
              <a:t> </a:t>
            </a:r>
            <a:r>
              <a:rPr sz="1400" spc="-5" dirty="0" err="1">
                <a:latin typeface="Arial MT"/>
                <a:cs typeface="Arial MT"/>
              </a:rPr>
              <a:t>gastos</a:t>
            </a:r>
            <a:r>
              <a:rPr lang="es-ES" sz="1400" spc="-25" dirty="0">
                <a:latin typeface="Arial MT"/>
                <a:cs typeface="Arial MT"/>
              </a:rPr>
              <a:t> </a:t>
            </a:r>
            <a:r>
              <a:rPr lang="es-ES" sz="1400" spc="-5" dirty="0">
                <a:latin typeface="Arial MT"/>
                <a:cs typeface="Arial MT"/>
              </a:rPr>
              <a:t>mensual</a:t>
            </a:r>
          </a:p>
          <a:p>
            <a:pPr marL="241300" indent="-228600">
              <a:lnSpc>
                <a:spcPct val="100000"/>
              </a:lnSpc>
              <a:buAutoNum type="arabicPeriod"/>
              <a:tabLst>
                <a:tab pos="241300" algn="l"/>
              </a:tabLst>
            </a:pPr>
            <a:r>
              <a:rPr lang="es-ES" sz="1400" spc="-5" dirty="0">
                <a:latin typeface="Arial MT"/>
                <a:cs typeface="Arial MT"/>
              </a:rPr>
              <a:t>Cambiar la orientación a horizontal</a:t>
            </a:r>
          </a:p>
          <a:p>
            <a:pPr marL="241300" indent="-228600">
              <a:lnSpc>
                <a:spcPct val="100000"/>
              </a:lnSpc>
              <a:buAutoNum type="arabicPeriod"/>
              <a:tabLst>
                <a:tab pos="241300" algn="l"/>
              </a:tabLst>
            </a:pPr>
            <a:r>
              <a:rPr lang="es-ES" sz="1400" spc="-5" dirty="0">
                <a:latin typeface="Arial MT"/>
                <a:cs typeface="Arial MT"/>
              </a:rPr>
              <a:t>Graficar estos datos con gráficos de barras.</a:t>
            </a:r>
            <a:endParaRPr sz="1400" dirty="0">
              <a:latin typeface="Arial MT"/>
              <a:cs typeface="Arial M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6FA61F8-74C0-442D-8306-B6616DCAA106}"/>
              </a:ext>
            </a:extLst>
          </p:cNvPr>
          <p:cNvSpPr/>
          <p:nvPr/>
        </p:nvSpPr>
        <p:spPr>
          <a:xfrm>
            <a:off x="200345" y="257477"/>
            <a:ext cx="6950467" cy="2796086"/>
          </a:xfrm>
          <a:prstGeom prst="rect">
            <a:avLst/>
          </a:prstGeom>
        </p:spPr>
        <p:txBody>
          <a:bodyPr wrap="square">
            <a:spAutoFit/>
          </a:bodyPr>
          <a:lstStyle/>
          <a:p>
            <a:pPr>
              <a:lnSpc>
                <a:spcPct val="107000"/>
              </a:lnSpc>
              <a:spcAft>
                <a:spcPts val="1080"/>
              </a:spcAft>
            </a:pPr>
            <a:r>
              <a:rPr lang="es-ES" dirty="0">
                <a:latin typeface="Arial" panose="020B0604020202020204" pitchFamily="34" charset="0"/>
                <a:ea typeface="Times New Roman" panose="02020603050405020304" pitchFamily="18" charset="0"/>
                <a:cs typeface="Times New Roman" panose="02020603050405020304" pitchFamily="18" charset="0"/>
              </a:rPr>
              <a:t>Dada la siguiente tabla que relaciona los alumnos de una clase con los siguientes parámetros:</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es-ES" dirty="0">
                <a:latin typeface="Arial" panose="020B0604020202020204" pitchFamily="34" charset="0"/>
                <a:ea typeface="Times New Roman" panose="02020603050405020304" pitchFamily="18" charset="0"/>
                <a:cs typeface="Times New Roman" panose="02020603050405020304" pitchFamily="18" charset="0"/>
              </a:rPr>
              <a:t>Nombre</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es-ES" dirty="0">
                <a:latin typeface="Arial" panose="020B0604020202020204" pitchFamily="34" charset="0"/>
                <a:ea typeface="Times New Roman" panose="02020603050405020304" pitchFamily="18" charset="0"/>
                <a:cs typeface="Times New Roman" panose="02020603050405020304" pitchFamily="18" charset="0"/>
              </a:rPr>
              <a:t>Grupo o clase</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es-ES" dirty="0">
                <a:latin typeface="Arial" panose="020B0604020202020204" pitchFamily="34" charset="0"/>
                <a:ea typeface="Times New Roman" panose="02020603050405020304" pitchFamily="18" charset="0"/>
                <a:cs typeface="Times New Roman" panose="02020603050405020304" pitchFamily="18" charset="0"/>
              </a:rPr>
              <a:t>Orientación académica (Materias)</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es-ES" dirty="0">
                <a:latin typeface="Arial" panose="020B0604020202020204" pitchFamily="34" charset="0"/>
                <a:ea typeface="Times New Roman" panose="02020603050405020304" pitchFamily="18" charset="0"/>
                <a:cs typeface="Times New Roman" panose="02020603050405020304" pitchFamily="18" charset="0"/>
              </a:rPr>
              <a:t>Nota 1, Nota 2, Nota 3, Nota 4</a:t>
            </a:r>
          </a:p>
          <a:p>
            <a:pPr marL="342900" lvl="0" indent="-342900">
              <a:lnSpc>
                <a:spcPct val="107000"/>
              </a:lnSpc>
              <a:spcAft>
                <a:spcPts val="0"/>
              </a:spcAft>
              <a:buSzPts val="1000"/>
              <a:buFont typeface="Symbol" panose="05050102010706020507" pitchFamily="18" charset="2"/>
              <a:buChar char=""/>
              <a:tabLst>
                <a:tab pos="457200" algn="l"/>
              </a:tabLst>
            </a:pP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p>
            <a:r>
              <a:rPr lang="es-ES" dirty="0"/>
              <a:t>Calificación de 1 a 5</a:t>
            </a:r>
          </a:p>
          <a:p>
            <a:r>
              <a:rPr lang="es-ES" dirty="0"/>
              <a:t>El estudiante aprueba con una nota igual o mayor a 3.5</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a:extLst>
              <a:ext uri="{FF2B5EF4-FFF2-40B4-BE49-F238E27FC236}">
                <a16:creationId xmlns:a16="http://schemas.microsoft.com/office/drawing/2014/main" id="{7DFB1AB6-9025-4274-A2C2-E4D327629782}"/>
              </a:ext>
            </a:extLst>
          </p:cNvPr>
          <p:cNvPicPr>
            <a:picLocks noChangeAspect="1"/>
          </p:cNvPicPr>
          <p:nvPr/>
        </p:nvPicPr>
        <p:blipFill>
          <a:blip r:embed="rId2"/>
          <a:stretch>
            <a:fillRect/>
          </a:stretch>
        </p:blipFill>
        <p:spPr>
          <a:xfrm>
            <a:off x="566663" y="3222399"/>
            <a:ext cx="5668166" cy="2981741"/>
          </a:xfrm>
          <a:prstGeom prst="rect">
            <a:avLst/>
          </a:prstGeom>
        </p:spPr>
      </p:pic>
    </p:spTree>
    <p:extLst>
      <p:ext uri="{BB962C8B-B14F-4D97-AF65-F5344CB8AC3E}">
        <p14:creationId xmlns:p14="http://schemas.microsoft.com/office/powerpoint/2010/main" val="149951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D320E8F-D08A-4207-A216-54FCE7D41140}"/>
              </a:ext>
            </a:extLst>
          </p:cNvPr>
          <p:cNvSpPr txBox="1"/>
          <p:nvPr/>
        </p:nvSpPr>
        <p:spPr>
          <a:xfrm>
            <a:off x="246580" y="339047"/>
            <a:ext cx="6452171" cy="6186309"/>
          </a:xfrm>
          <a:prstGeom prst="rect">
            <a:avLst/>
          </a:prstGeom>
          <a:noFill/>
        </p:spPr>
        <p:txBody>
          <a:bodyPr wrap="square" rtlCol="0">
            <a:spAutoFit/>
          </a:bodyPr>
          <a:lstStyle/>
          <a:p>
            <a:r>
              <a:rPr lang="es-ES" dirty="0"/>
              <a:t>Se pide:</a:t>
            </a:r>
          </a:p>
          <a:p>
            <a:endParaRPr lang="es-ES" dirty="0"/>
          </a:p>
          <a:p>
            <a:r>
              <a:rPr lang="es-ES" dirty="0"/>
              <a:t>Hallar la nota final (Promedio) de los alumnos, y crear una casilla donde indique si el estudiante aprueba o no la materia.</a:t>
            </a:r>
          </a:p>
          <a:p>
            <a:pPr lvl="0"/>
            <a:endParaRPr lang="es-ES" dirty="0"/>
          </a:p>
          <a:p>
            <a:pPr lvl="0"/>
            <a:r>
              <a:rPr lang="es-ES" dirty="0"/>
              <a:t>Hallar la nota máxima obtenida.</a:t>
            </a:r>
          </a:p>
          <a:p>
            <a:pPr lvl="0"/>
            <a:endParaRPr lang="es-ES" dirty="0"/>
          </a:p>
          <a:p>
            <a:pPr lvl="0"/>
            <a:r>
              <a:rPr lang="es-ES" dirty="0"/>
              <a:t>Hallar la nota más baja obtenida.</a:t>
            </a:r>
          </a:p>
          <a:p>
            <a:pPr lvl="0"/>
            <a:endParaRPr lang="es-ES" dirty="0"/>
          </a:p>
          <a:p>
            <a:pPr lvl="0"/>
            <a:r>
              <a:rPr lang="es-ES" dirty="0"/>
              <a:t>Contar el número de alumnos participantes.</a:t>
            </a:r>
          </a:p>
          <a:p>
            <a:pPr lvl="0"/>
            <a:endParaRPr lang="es-ES" dirty="0"/>
          </a:p>
          <a:p>
            <a:pPr lvl="0"/>
            <a:r>
              <a:rPr lang="es-ES" dirty="0"/>
              <a:t>Hallar la nota media para cada orientación académica. (materias)</a:t>
            </a:r>
          </a:p>
          <a:p>
            <a:pPr lvl="0"/>
            <a:endParaRPr lang="es-ES" dirty="0"/>
          </a:p>
          <a:p>
            <a:pPr lvl="0"/>
            <a:r>
              <a:rPr lang="es-ES" dirty="0"/>
              <a:t>Hallar la nota media para cada clase.</a:t>
            </a:r>
          </a:p>
          <a:p>
            <a:pPr lvl="0"/>
            <a:endParaRPr lang="es-ES" dirty="0"/>
          </a:p>
          <a:p>
            <a:pPr lvl="0"/>
            <a:r>
              <a:rPr lang="es-ES" dirty="0"/>
              <a:t>Contar el número de personas que han sacado una nota igual o superior a 4.</a:t>
            </a:r>
          </a:p>
          <a:p>
            <a:r>
              <a:rPr lang="es-ES" dirty="0"/>
              <a:t>  </a:t>
            </a:r>
          </a:p>
          <a:p>
            <a:r>
              <a:rPr lang="es-ES" dirty="0"/>
              <a:t>Adicional: debe darle color y formato a la tabla.</a:t>
            </a:r>
          </a:p>
          <a:p>
            <a:endParaRPr lang="es-ES" dirty="0"/>
          </a:p>
        </p:txBody>
      </p:sp>
    </p:spTree>
    <p:extLst>
      <p:ext uri="{BB962C8B-B14F-4D97-AF65-F5344CB8AC3E}">
        <p14:creationId xmlns:p14="http://schemas.microsoft.com/office/powerpoint/2010/main" val="165363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825"/>
            <a:ext cx="6347713" cy="1320800"/>
          </a:xfrm>
        </p:spPr>
        <p:txBody>
          <a:bodyPr/>
          <a:lstStyle/>
          <a:p>
            <a:r>
              <a:rPr dirty="0" err="1"/>
              <a:t>Casos</a:t>
            </a:r>
            <a:r>
              <a:rPr dirty="0"/>
              <a:t> </a:t>
            </a:r>
            <a:r>
              <a:rPr dirty="0" err="1"/>
              <a:t>prácticos</a:t>
            </a:r>
            <a:r>
              <a:rPr dirty="0"/>
              <a:t> </a:t>
            </a:r>
            <a:r>
              <a:rPr dirty="0" err="1"/>
              <a:t>en</a:t>
            </a:r>
            <a:r>
              <a:rPr dirty="0"/>
              <a:t> </a:t>
            </a:r>
            <a:r>
              <a:rPr dirty="0" err="1"/>
              <a:t>tareas</a:t>
            </a:r>
            <a:r>
              <a:rPr dirty="0"/>
              <a:t> </a:t>
            </a:r>
            <a:r>
              <a:rPr dirty="0" err="1"/>
              <a:t>administrativas</a:t>
            </a:r>
            <a:endParaRPr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pPr marL="0" indent="0">
              <a:buNone/>
            </a:pPr>
            <a:r>
              <a:rPr dirty="0"/>
              <a:t> </a:t>
            </a:r>
            <a:r>
              <a:rPr dirty="0" err="1"/>
              <a:t>Listas</a:t>
            </a:r>
            <a:r>
              <a:rPr dirty="0"/>
              <a:t>:</a:t>
            </a:r>
          </a:p>
          <a:p>
            <a:r>
              <a:rPr dirty="0"/>
              <a:t>   - </a:t>
            </a:r>
            <a:r>
              <a:rPr dirty="0" err="1"/>
              <a:t>Inventarios</a:t>
            </a:r>
            <a:r>
              <a:rPr dirty="0"/>
              <a:t> de </a:t>
            </a:r>
            <a:r>
              <a:rPr dirty="0" err="1"/>
              <a:t>productos</a:t>
            </a:r>
            <a:r>
              <a:rPr dirty="0"/>
              <a:t>.</a:t>
            </a:r>
          </a:p>
          <a:p>
            <a:r>
              <a:rPr dirty="0"/>
              <a:t>   - Control de personal y </a:t>
            </a:r>
            <a:r>
              <a:rPr dirty="0" err="1"/>
              <a:t>asistencia</a:t>
            </a:r>
            <a:r>
              <a:rPr dirty="0"/>
              <a:t>.</a:t>
            </a:r>
          </a:p>
          <a:p>
            <a:r>
              <a:rPr dirty="0"/>
              <a:t>   - </a:t>
            </a:r>
            <a:r>
              <a:rPr dirty="0" err="1"/>
              <a:t>Seguimiento</a:t>
            </a:r>
            <a:r>
              <a:rPr dirty="0"/>
              <a:t> de </a:t>
            </a:r>
            <a:r>
              <a:rPr dirty="0" err="1"/>
              <a:t>tareas</a:t>
            </a:r>
            <a:r>
              <a:rPr dirty="0"/>
              <a:t>.</a:t>
            </a:r>
          </a:p>
          <a:p>
            <a:endParaRPr dirty="0"/>
          </a:p>
          <a:p>
            <a:pPr marL="0" indent="0">
              <a:buNone/>
            </a:pPr>
            <a:r>
              <a:rPr dirty="0"/>
              <a:t> </a:t>
            </a:r>
            <a:r>
              <a:rPr dirty="0" err="1"/>
              <a:t>Reportes</a:t>
            </a:r>
            <a:r>
              <a:rPr dirty="0"/>
              <a:t>:</a:t>
            </a:r>
          </a:p>
          <a:p>
            <a:r>
              <a:rPr dirty="0"/>
              <a:t>   - </a:t>
            </a:r>
            <a:r>
              <a:rPr dirty="0" err="1"/>
              <a:t>Estados</a:t>
            </a:r>
            <a:r>
              <a:rPr dirty="0"/>
              <a:t> </a:t>
            </a:r>
            <a:r>
              <a:rPr dirty="0" err="1"/>
              <a:t>financieros</a:t>
            </a:r>
            <a:r>
              <a:rPr dirty="0"/>
              <a:t>.</a:t>
            </a:r>
          </a:p>
          <a:p>
            <a:r>
              <a:rPr dirty="0"/>
              <a:t>   - </a:t>
            </a:r>
            <a:r>
              <a:rPr dirty="0" err="1"/>
              <a:t>Indicadores</a:t>
            </a:r>
            <a:r>
              <a:rPr dirty="0"/>
              <a:t> de </a:t>
            </a:r>
            <a:r>
              <a:rPr dirty="0" err="1"/>
              <a:t>gestión</a:t>
            </a:r>
            <a:r>
              <a:rPr dirty="0"/>
              <a:t>.</a:t>
            </a:r>
          </a:p>
          <a:p>
            <a:r>
              <a:rPr dirty="0"/>
              <a:t>   - </a:t>
            </a:r>
            <a:r>
              <a:rPr dirty="0" err="1"/>
              <a:t>Resultados</a:t>
            </a:r>
            <a:r>
              <a:rPr dirty="0"/>
              <a:t> de </a:t>
            </a:r>
            <a:r>
              <a:rPr dirty="0" err="1"/>
              <a:t>ventas</a:t>
            </a:r>
            <a:r>
              <a:rPr dirty="0"/>
              <a:t>.</a:t>
            </a:r>
          </a:p>
          <a:p>
            <a:endParaRPr dirty="0"/>
          </a:p>
          <a:p>
            <a:pPr marL="0" indent="0">
              <a:buNone/>
            </a:pPr>
            <a:r>
              <a:rPr lang="es-ES" dirty="0"/>
              <a:t> </a:t>
            </a:r>
            <a:r>
              <a:rPr dirty="0" err="1"/>
              <a:t>Presupuestos</a:t>
            </a:r>
            <a:r>
              <a:rPr dirty="0"/>
              <a:t>:</a:t>
            </a:r>
          </a:p>
          <a:p>
            <a:r>
              <a:rPr dirty="0"/>
              <a:t>   - </a:t>
            </a:r>
            <a:r>
              <a:rPr dirty="0" err="1"/>
              <a:t>Planificación</a:t>
            </a:r>
            <a:r>
              <a:rPr dirty="0"/>
              <a:t> de </a:t>
            </a:r>
            <a:r>
              <a:rPr dirty="0" err="1"/>
              <a:t>ingresos</a:t>
            </a:r>
            <a:r>
              <a:rPr dirty="0"/>
              <a:t> y </a:t>
            </a:r>
            <a:r>
              <a:rPr dirty="0" err="1"/>
              <a:t>egresos</a:t>
            </a:r>
            <a:r>
              <a:rPr dirty="0"/>
              <a:t>.</a:t>
            </a:r>
          </a:p>
          <a:p>
            <a:r>
              <a:rPr dirty="0"/>
              <a:t>   - </a:t>
            </a:r>
            <a:r>
              <a:rPr dirty="0" err="1"/>
              <a:t>Comparación</a:t>
            </a:r>
            <a:r>
              <a:rPr dirty="0"/>
              <a:t> entre </a:t>
            </a:r>
            <a:r>
              <a:rPr dirty="0" err="1"/>
              <a:t>presupuestado</a:t>
            </a:r>
            <a:r>
              <a:rPr dirty="0"/>
              <a:t> y real.</a:t>
            </a:r>
          </a:p>
          <a:p>
            <a:r>
              <a:rPr dirty="0"/>
              <a:t>   - </a:t>
            </a:r>
            <a:r>
              <a:rPr dirty="0" err="1"/>
              <a:t>Proyecciones</a:t>
            </a:r>
            <a:r>
              <a:rPr dirty="0"/>
              <a:t> </a:t>
            </a:r>
            <a:r>
              <a:rPr dirty="0" err="1"/>
              <a:t>financieras</a:t>
            </a:r>
            <a:r>
              <a:rPr dirty="0"/>
              <a:t>.</a:t>
            </a:r>
          </a:p>
        </p:txBody>
      </p:sp>
      <p:pic>
        <p:nvPicPr>
          <p:cNvPr id="5" name="Imagen 4">
            <a:extLst>
              <a:ext uri="{FF2B5EF4-FFF2-40B4-BE49-F238E27FC236}">
                <a16:creationId xmlns:a16="http://schemas.microsoft.com/office/drawing/2014/main" id="{98A40EAE-54EB-4E21-B81F-9EE8C23F97FB}"/>
              </a:ext>
            </a:extLst>
          </p:cNvPr>
          <p:cNvPicPr>
            <a:picLocks noChangeAspect="1"/>
          </p:cNvPicPr>
          <p:nvPr/>
        </p:nvPicPr>
        <p:blipFill>
          <a:blip r:embed="rId2"/>
          <a:stretch>
            <a:fillRect/>
          </a:stretch>
        </p:blipFill>
        <p:spPr>
          <a:xfrm>
            <a:off x="4425866" y="2921000"/>
            <a:ext cx="3673310" cy="206690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a:extLst>
              <a:ext uri="{FF2B5EF4-FFF2-40B4-BE49-F238E27FC236}">
                <a16:creationId xmlns:a16="http://schemas.microsoft.com/office/drawing/2014/main" id="{271DC966-A3F6-401D-86BD-523E66CE28C0}"/>
              </a:ext>
            </a:extLst>
          </p:cNvPr>
          <p:cNvPicPr/>
          <p:nvPr/>
        </p:nvPicPr>
        <p:blipFill>
          <a:blip r:embed="rId2" cstate="print"/>
          <a:stretch>
            <a:fillRect/>
          </a:stretch>
        </p:blipFill>
        <p:spPr>
          <a:xfrm>
            <a:off x="0" y="0"/>
            <a:ext cx="9144000" cy="6858000"/>
          </a:xfrm>
          <a:prstGeom prst="rect">
            <a:avLst/>
          </a:prstGeom>
        </p:spPr>
      </p:pic>
      <p:pic>
        <p:nvPicPr>
          <p:cNvPr id="9" name="Imagen 8">
            <a:extLst>
              <a:ext uri="{FF2B5EF4-FFF2-40B4-BE49-F238E27FC236}">
                <a16:creationId xmlns:a16="http://schemas.microsoft.com/office/drawing/2014/main" id="{CAE1FE62-A2AD-45EE-954F-EA121566C18C}"/>
              </a:ext>
            </a:extLst>
          </p:cNvPr>
          <p:cNvPicPr>
            <a:picLocks noChangeAspect="1"/>
          </p:cNvPicPr>
          <p:nvPr/>
        </p:nvPicPr>
        <p:blipFill>
          <a:blip r:embed="rId3"/>
          <a:stretch>
            <a:fillRect/>
          </a:stretch>
        </p:blipFill>
        <p:spPr>
          <a:xfrm>
            <a:off x="3338111" y="5070513"/>
            <a:ext cx="2985571" cy="1679384"/>
          </a:xfrm>
          <a:prstGeom prst="rect">
            <a:avLst/>
          </a:prstGeom>
        </p:spPr>
      </p:pic>
    </p:spTree>
    <p:extLst>
      <p:ext uri="{BB962C8B-B14F-4D97-AF65-F5344CB8AC3E}">
        <p14:creationId xmlns:p14="http://schemas.microsoft.com/office/powerpoint/2010/main" val="3053109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2">
            <a:extLst>
              <a:ext uri="{FF2B5EF4-FFF2-40B4-BE49-F238E27FC236}">
                <a16:creationId xmlns:a16="http://schemas.microsoft.com/office/drawing/2014/main" id="{7469F879-7A12-4D5F-A919-B578F1DE9AFC}"/>
              </a:ext>
            </a:extLst>
          </p:cNvPr>
          <p:cNvPicPr/>
          <p:nvPr/>
        </p:nvPicPr>
        <p:blipFill>
          <a:blip r:embed="rId2" cstate="print"/>
          <a:stretch>
            <a:fillRect/>
          </a:stretch>
        </p:blipFill>
        <p:spPr>
          <a:xfrm>
            <a:off x="0" y="0"/>
            <a:ext cx="9221118" cy="6858000"/>
          </a:xfrm>
          <a:prstGeom prst="rect">
            <a:avLst/>
          </a:prstGeom>
        </p:spPr>
      </p:pic>
    </p:spTree>
    <p:extLst>
      <p:ext uri="{BB962C8B-B14F-4D97-AF65-F5344CB8AC3E}">
        <p14:creationId xmlns:p14="http://schemas.microsoft.com/office/powerpoint/2010/main" val="1494433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a:extLst>
              <a:ext uri="{FF2B5EF4-FFF2-40B4-BE49-F238E27FC236}">
                <a16:creationId xmlns:a16="http://schemas.microsoft.com/office/drawing/2014/main" id="{B2B48126-207E-42BE-8BA4-FE10FFE04FA1}"/>
              </a:ext>
            </a:extLst>
          </p:cNvPr>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576424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5">
            <a:extLst>
              <a:ext uri="{FF2B5EF4-FFF2-40B4-BE49-F238E27FC236}">
                <a16:creationId xmlns:a16="http://schemas.microsoft.com/office/drawing/2014/main" id="{8C7A16F5-24C7-46F4-AE17-51C90A44B560}"/>
              </a:ext>
            </a:extLst>
          </p:cNvPr>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012137623"/>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1492</TotalTime>
  <Words>1817</Words>
  <Application>Microsoft Office PowerPoint</Application>
  <PresentationFormat>Presentación en pantalla (4:3)</PresentationFormat>
  <Paragraphs>242</Paragraphs>
  <Slides>44</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44</vt:i4>
      </vt:variant>
    </vt:vector>
  </HeadingPairs>
  <TitlesOfParts>
    <vt:vector size="55" baseType="lpstr">
      <vt:lpstr>Arial</vt:lpstr>
      <vt:lpstr>Arial MT</vt:lpstr>
      <vt:lpstr>Arial Narrow</vt:lpstr>
      <vt:lpstr>Calibri</vt:lpstr>
      <vt:lpstr>Inter</vt:lpstr>
      <vt:lpstr>Symbol</vt:lpstr>
      <vt:lpstr>Tahoma</vt:lpstr>
      <vt:lpstr>Times New Roman</vt:lpstr>
      <vt:lpstr>Trebuchet MS</vt:lpstr>
      <vt:lpstr>Wingdings 3</vt:lpstr>
      <vt:lpstr>Faceta</vt:lpstr>
      <vt:lpstr>  Seminario:  Uso de herramientas ofimáticas para la gestión administrativa con énfasis en hoja de cálculo.</vt:lpstr>
      <vt:lpstr>Agenda</vt:lpstr>
      <vt:lpstr>¿Qué es Excel y para qué se utiliza?</vt:lpstr>
      <vt:lpstr>Beneficios del uso de hojas de cálculo</vt:lpstr>
      <vt:lpstr>Casos prácticos en tareas administrativas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Definición</vt:lpstr>
      <vt:lpstr>Presentación de PowerPoint</vt:lpstr>
      <vt:lpstr>Presentación de PowerPoint</vt:lpstr>
      <vt:lpstr>Presentación de PowerPoint</vt:lpstr>
      <vt:lpstr>Texto</vt:lpstr>
      <vt:lpstr>Números</vt:lpstr>
      <vt:lpstr>Moneda</vt:lpstr>
      <vt:lpstr>Porcentaje</vt:lpstr>
      <vt:lpstr>Fecha</vt:lpstr>
      <vt:lpstr>Funciones y formulas.</vt:lpstr>
      <vt:lpstr>Funciones Básicas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Resumen</vt:lpstr>
      <vt:lpstr>Recomendaciones</vt:lpstr>
      <vt:lpstr>Ejercicios prácticos. </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 en la Gestión Administrativa</dc:title>
  <dc:subject/>
  <dc:creator>Usuario</dc:creator>
  <cp:keywords/>
  <dc:description>generated using python-pptx</dc:description>
  <cp:lastModifiedBy>Usuario</cp:lastModifiedBy>
  <cp:revision>35</cp:revision>
  <dcterms:created xsi:type="dcterms:W3CDTF">2013-01-27T09:14:16Z</dcterms:created>
  <dcterms:modified xsi:type="dcterms:W3CDTF">2025-10-24T15:51:55Z</dcterms:modified>
  <cp:category/>
</cp:coreProperties>
</file>