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2" r:id="rId1"/>
  </p:sldMasterIdLst>
  <p:sldIdLst>
    <p:sldId id="256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258" r:id="rId12"/>
    <p:sldId id="260" r:id="rId13"/>
    <p:sldId id="261" r:id="rId14"/>
    <p:sldId id="263" r:id="rId15"/>
    <p:sldId id="264" r:id="rId16"/>
    <p:sldId id="265" r:id="rId17"/>
    <p:sldId id="303" r:id="rId18"/>
    <p:sldId id="302" r:id="rId19"/>
    <p:sldId id="304" r:id="rId20"/>
    <p:sldId id="30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4" autoAdjust="0"/>
    <p:restoredTop sz="90896" autoAdjust="0"/>
  </p:normalViewPr>
  <p:slideViewPr>
    <p:cSldViewPr snapToGrid="0" snapToObjects="1">
      <p:cViewPr varScale="1">
        <p:scale>
          <a:sx n="62" d="100"/>
          <a:sy n="62" d="100"/>
        </p:scale>
        <p:origin x="138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6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0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500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03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184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61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60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1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60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52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0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60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55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83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4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08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972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9d200928a4259a69&amp;cs=1&amp;q=macros+en+VBA&amp;sa=X&amp;ved=2ahUKEwiP94z765SQAxUKTDABHdsXLJ4QxccNegQIChAB&amp;mstk=AUtExfDxhFysJEa_BlvKgtOwbbCrKKiVIUjZpRyGBVzDvv1XZItOjFJ0qlQa5TzxoXPAW-qIWtUDMDZKfFu8VD0CL3ecr0xJN6pGRBDGL46akIDyyj5InpQlHddBM7p-BTFejYw&amp;csui=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790" y="1028700"/>
            <a:ext cx="7760969" cy="3726180"/>
          </a:xfrm>
        </p:spPr>
        <p:txBody>
          <a:bodyPr/>
          <a:lstStyle/>
          <a:p>
            <a:pPr algn="ctr"/>
            <a:br>
              <a:rPr lang="es-ES" sz="4800" dirty="0"/>
            </a:br>
            <a:br>
              <a:rPr lang="es-ES" sz="4800" dirty="0"/>
            </a:br>
            <a:r>
              <a:rPr lang="es-ES" sz="4800" dirty="0">
                <a:latin typeface="Arial Narrow" panose="020B0606020202030204" pitchFamily="34" charset="0"/>
              </a:rPr>
              <a:t>Seminario:</a:t>
            </a:r>
            <a:br>
              <a:rPr lang="es-ES" sz="4800" dirty="0">
                <a:latin typeface="Arial Narrow" panose="020B0606020202030204" pitchFamily="34" charset="0"/>
              </a:rPr>
            </a:br>
            <a:br>
              <a:rPr lang="es-ES" sz="4800" dirty="0">
                <a:latin typeface="Arial Narrow" panose="020B0606020202030204" pitchFamily="34" charset="0"/>
              </a:rPr>
            </a:br>
            <a:r>
              <a:rPr lang="es-ES" sz="4800" dirty="0">
                <a:latin typeface="Arial Narrow" panose="020B0606020202030204" pitchFamily="34" charset="0"/>
              </a:rPr>
              <a:t>Uso de herramientas ofimáticas para la gestión administrativa con énfasis en hoja de cálculo.</a:t>
            </a:r>
            <a:endParaRPr sz="4800" dirty="0">
              <a:latin typeface="Arial Narrow" panose="020B060602020203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9B6CBD-AFEF-4BF2-BFCE-EE9443A5A466}"/>
              </a:ext>
            </a:extLst>
          </p:cNvPr>
          <p:cNvSpPr txBox="1"/>
          <p:nvPr/>
        </p:nvSpPr>
        <p:spPr>
          <a:xfrm>
            <a:off x="94608" y="5697136"/>
            <a:ext cx="54643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Seminarista: León </a:t>
            </a:r>
            <a:r>
              <a:rPr lang="es-ES" dirty="0" err="1"/>
              <a:t>Dario</a:t>
            </a:r>
            <a:r>
              <a:rPr lang="es-ES" dirty="0"/>
              <a:t> Amariles Celis</a:t>
            </a:r>
          </a:p>
          <a:p>
            <a:r>
              <a:rPr lang="es-ES" dirty="0"/>
              <a:t>Especialista en informática </a:t>
            </a:r>
          </a:p>
          <a:p>
            <a:r>
              <a:rPr lang="es-ES" dirty="0"/>
              <a:t>Magister en administración.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2F3A8A9-3C38-4766-80A5-6842D1AFA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65810" cy="76581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B0827D3-798E-47BB-8005-B74A83D827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5921" y="6080760"/>
            <a:ext cx="785597" cy="7772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653429-3D4B-447E-99AB-B21F217CB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14" y="147263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s-ES" dirty="0"/>
              <a:t>Ejemplo practico BUSCARV</a:t>
            </a: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96F8023-B0E8-4F9D-B05D-3115D9309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917" y="3133617"/>
            <a:ext cx="5408510" cy="3722228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FCDF8DC-1215-4F66-B028-618357BE2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5" y="807663"/>
            <a:ext cx="7053215" cy="2546564"/>
          </a:xfrm>
        </p:spPr>
        <p:txBody>
          <a:bodyPr>
            <a:normAutofit/>
          </a:bodyPr>
          <a:lstStyle/>
          <a:p>
            <a:pPr algn="just"/>
            <a:r>
              <a:rPr lang="es-ES" dirty="0"/>
              <a:t>La función BUSCARV (o VLOOKUP en inglés) busca un valor en la primera columna de una tabla y devuelve un valor en la misma fila desde otra columna especificada. Es una herramienta muy útil en hojas de cálculo como Excel o Google </a:t>
            </a:r>
            <a:r>
              <a:rPr lang="es-ES" dirty="0" err="1"/>
              <a:t>Sheets</a:t>
            </a:r>
            <a:r>
              <a:rPr lang="es-ES" dirty="0"/>
              <a:t> para cruzar datos entre tablas. </a:t>
            </a:r>
          </a:p>
          <a:p>
            <a:pPr algn="just"/>
            <a:r>
              <a:rPr lang="es-ES" dirty="0"/>
              <a:t>Su sintaxis básica es =BUSCARV(</a:t>
            </a:r>
            <a:r>
              <a:rPr lang="es-ES" dirty="0" err="1"/>
              <a:t>valor_búsqueda</a:t>
            </a:r>
            <a:r>
              <a:rPr lang="es-ES" dirty="0"/>
              <a:t>, </a:t>
            </a:r>
            <a:r>
              <a:rPr lang="es-ES" dirty="0" err="1"/>
              <a:t>matriz_tabla</a:t>
            </a:r>
            <a:r>
              <a:rPr lang="es-ES" dirty="0"/>
              <a:t>, </a:t>
            </a:r>
            <a:r>
              <a:rPr lang="es-ES" dirty="0" err="1"/>
              <a:t>indicador_columnas</a:t>
            </a:r>
            <a:r>
              <a:rPr lang="es-ES" dirty="0"/>
              <a:t>, [</a:t>
            </a:r>
            <a:r>
              <a:rPr lang="es-ES" dirty="0" err="1"/>
              <a:t>coincidencia_exacta</a:t>
            </a:r>
            <a:r>
              <a:rPr lang="es-ES" dirty="0"/>
              <a:t>]). </a:t>
            </a:r>
          </a:p>
          <a:p>
            <a:pPr algn="just"/>
            <a:endParaRPr lang="es-ES" dirty="0"/>
          </a:p>
          <a:p>
            <a:pPr algn="just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94436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63" y="34247"/>
            <a:ext cx="6347713" cy="1320800"/>
          </a:xfrm>
        </p:spPr>
        <p:txBody>
          <a:bodyPr/>
          <a:lstStyle/>
          <a:p>
            <a:r>
              <a:rPr dirty="0" err="1"/>
              <a:t>Función</a:t>
            </a:r>
            <a:r>
              <a:rPr dirty="0"/>
              <a:t> BUSCAR</a:t>
            </a:r>
            <a:r>
              <a:rPr lang="es-ES" dirty="0"/>
              <a:t>H</a:t>
            </a:r>
            <a:r>
              <a:rPr dirty="0"/>
              <a:t> – </a:t>
            </a:r>
            <a:r>
              <a:rPr dirty="0" err="1"/>
              <a:t>Definición</a:t>
            </a:r>
            <a:r>
              <a:rPr dirty="0"/>
              <a:t> y </a:t>
            </a:r>
            <a:r>
              <a:rPr dirty="0" err="1"/>
              <a:t>sintaxis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163" y="1355047"/>
            <a:ext cx="7053215" cy="22203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/>
              <a:t>La función BUSCARH (HLOOKUP en inglés) en Excel busca un valor en la fila superior de una tabla (o matriz) y devuelve un valor de la misma columna en una fila especificada. Se utiliza para búsquedas horizontales, a diferencia de la función BUSCARV, que busca verticalmente. </a:t>
            </a:r>
            <a:endParaRPr dirty="0"/>
          </a:p>
          <a:p>
            <a:endParaRPr lang="es-ES" dirty="0"/>
          </a:p>
          <a:p>
            <a:r>
              <a:rPr lang="es-ES" dirty="0"/>
              <a:t>=BUSCARH(</a:t>
            </a:r>
            <a:r>
              <a:rPr lang="es-ES" dirty="0" err="1"/>
              <a:t>valor_buscado</a:t>
            </a:r>
            <a:r>
              <a:rPr lang="es-ES" dirty="0"/>
              <a:t>; </a:t>
            </a:r>
            <a:r>
              <a:rPr lang="es-ES" dirty="0" err="1"/>
              <a:t>matriz_buscar_en</a:t>
            </a:r>
            <a:r>
              <a:rPr lang="es-ES" dirty="0"/>
              <a:t>; </a:t>
            </a:r>
            <a:r>
              <a:rPr lang="es-ES" dirty="0" err="1"/>
              <a:t>indicador_filas</a:t>
            </a:r>
            <a:r>
              <a:rPr lang="es-ES" dirty="0"/>
              <a:t>; [ordenado]) </a:t>
            </a:r>
            <a:endParaRPr dirty="0"/>
          </a:p>
        </p:txBody>
      </p:sp>
      <p:pic>
        <p:nvPicPr>
          <p:cNvPr id="1031" name="Picture 7" descr="▷ Ejercicios con la función Buscar H en Excel">
            <a:extLst>
              <a:ext uri="{FF2B5EF4-FFF2-40B4-BE49-F238E27FC236}">
                <a16:creationId xmlns:a16="http://schemas.microsoft.com/office/drawing/2014/main" id="{7CBE6F07-B4C2-4FC0-8BEE-60E56E9C2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606" y="3764069"/>
            <a:ext cx="5791048" cy="2991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Función</a:t>
            </a:r>
            <a:r>
              <a:rPr dirty="0"/>
              <a:t> ÍNDICE – </a:t>
            </a:r>
            <a:r>
              <a:rPr dirty="0" err="1"/>
              <a:t>Definición</a:t>
            </a:r>
            <a:r>
              <a:rPr dirty="0"/>
              <a:t> y </a:t>
            </a:r>
            <a:r>
              <a:rPr dirty="0" err="1"/>
              <a:t>sintaxis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Devuelve</a:t>
            </a:r>
            <a:r>
              <a:rPr dirty="0"/>
              <a:t> el valor de una </a:t>
            </a:r>
            <a:r>
              <a:rPr dirty="0" err="1"/>
              <a:t>celda</a:t>
            </a:r>
            <a:r>
              <a:rPr dirty="0"/>
              <a:t> dentro de un </a:t>
            </a:r>
            <a:r>
              <a:rPr dirty="0" err="1"/>
              <a:t>rango</a:t>
            </a:r>
            <a:r>
              <a:rPr dirty="0"/>
              <a:t> </a:t>
            </a:r>
            <a:r>
              <a:rPr dirty="0" err="1"/>
              <a:t>especificado</a:t>
            </a:r>
            <a:r>
              <a:rPr dirty="0"/>
              <a:t> </a:t>
            </a:r>
            <a:r>
              <a:rPr dirty="0" err="1"/>
              <a:t>según</a:t>
            </a:r>
            <a:r>
              <a:rPr dirty="0"/>
              <a:t> la </a:t>
            </a:r>
            <a:r>
              <a:rPr dirty="0" err="1"/>
              <a:t>posición</a:t>
            </a:r>
            <a:r>
              <a:rPr dirty="0"/>
              <a:t> de fila y </a:t>
            </a:r>
            <a:r>
              <a:rPr dirty="0" err="1"/>
              <a:t>columna</a:t>
            </a:r>
            <a:r>
              <a:rPr dirty="0"/>
              <a:t>.</a:t>
            </a:r>
          </a:p>
          <a:p>
            <a:r>
              <a:rPr dirty="0" err="1"/>
              <a:t>Sintaxis</a:t>
            </a:r>
            <a:r>
              <a:rPr dirty="0"/>
              <a:t>:</a:t>
            </a:r>
          </a:p>
          <a:p>
            <a:r>
              <a:rPr dirty="0"/>
              <a:t>ÍNDICE(</a:t>
            </a:r>
            <a:r>
              <a:rPr dirty="0" err="1"/>
              <a:t>matriz</a:t>
            </a:r>
            <a:r>
              <a:rPr dirty="0"/>
              <a:t>; </a:t>
            </a:r>
            <a:r>
              <a:rPr dirty="0" err="1"/>
              <a:t>núm_fila</a:t>
            </a:r>
            <a:r>
              <a:rPr dirty="0"/>
              <a:t>; [</a:t>
            </a:r>
            <a:r>
              <a:rPr dirty="0" err="1"/>
              <a:t>núm_columna</a:t>
            </a:r>
            <a:r>
              <a:rPr dirty="0"/>
              <a:t>])</a:t>
            </a:r>
          </a:p>
        </p:txBody>
      </p:sp>
      <p:pic>
        <p:nvPicPr>
          <p:cNvPr id="2050" name="Picture 2" descr="Función INDICE de Excel - Ninja Excel">
            <a:extLst>
              <a:ext uri="{FF2B5EF4-FFF2-40B4-BE49-F238E27FC236}">
                <a16:creationId xmlns:a16="http://schemas.microsoft.com/office/drawing/2014/main" id="{29AFBF4C-2236-4DED-B3A1-E657D0521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889" y="3971925"/>
            <a:ext cx="6746922" cy="239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Función COINCIDIR – Definición y sintaxis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Devuelve la posición relativa de un valor dentro de un rango.</a:t>
            </a:r>
          </a:p>
          <a:p>
            <a:endParaRPr/>
          </a:p>
          <a:p>
            <a:r>
              <a:t>Sintaxis:</a:t>
            </a:r>
          </a:p>
          <a:p>
            <a:r>
              <a:t>COINCIDIR(valor_buscado; matriz_buscada; [tipo_de_coincidencia])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Comparación: BUSCARX vs (ÍNDICE + COINCIDIR)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BUSCARX:</a:t>
            </a:r>
          </a:p>
          <a:p>
            <a:r>
              <a:t>- Más moderna y sencilla.</a:t>
            </a:r>
          </a:p>
          <a:p>
            <a:r>
              <a:t>- Permite buscar a la izquierda o derecha.</a:t>
            </a:r>
          </a:p>
          <a:p>
            <a:r>
              <a:t>- Tiene parámetros opcionales para manejar errores.</a:t>
            </a:r>
          </a:p>
          <a:p>
            <a:endParaRPr/>
          </a:p>
          <a:p>
            <a:r>
              <a:t>ÍNDICE + COINCIDIR:</a:t>
            </a:r>
          </a:p>
          <a:p>
            <a:r>
              <a:t>- Mayor compatibilidad con versiones antiguas de Excel.</a:t>
            </a:r>
          </a:p>
          <a:p>
            <a:r>
              <a:t>- Más flexible en búsquedas complejas.</a:t>
            </a:r>
          </a:p>
          <a:p>
            <a:r>
              <a:t>- Requiere combinar dos funciones.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Ventajas y limitaciones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Ventajas:</a:t>
            </a:r>
          </a:p>
          <a:p>
            <a:r>
              <a:t>- Permiten automatizar búsquedas de datos.</a:t>
            </a:r>
          </a:p>
          <a:p>
            <a:r>
              <a:t>- Reducen errores manuales.</a:t>
            </a:r>
          </a:p>
          <a:p>
            <a:endParaRPr/>
          </a:p>
          <a:p>
            <a:r>
              <a:t>Limitaciones:</a:t>
            </a:r>
          </a:p>
          <a:p>
            <a:r>
              <a:t>- BUSCARX solo disponible en Excel 2021 o Microsoft 365.</a:t>
            </a:r>
          </a:p>
          <a:p>
            <a:r>
              <a:t>- ÍNDICE y COINCIDIR pueden ser más difíciles de leer para principiantes.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BUSCARX simplifica tareas que antes requerían ÍNDICE y COINCIDIR.</a:t>
            </a:r>
          </a:p>
          <a:p>
            <a:r>
              <a:t>Sin embargo, conocer ambas combinaciones ofrece mayor control y compatibilidad.</a:t>
            </a:r>
          </a:p>
          <a:p>
            <a:endParaRPr/>
          </a:p>
          <a:p>
            <a:r>
              <a:t>Dominar estas funciones mejora significativamente la eficiencia en el manejo de datos en Excel.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751422-A29C-4A2B-A64D-2D9E8B9C8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 propuestos.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79A3EA-666D-4163-9EB0-AB5B6DF79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858" y="1400304"/>
            <a:ext cx="6347714" cy="1147688"/>
          </a:xfrm>
        </p:spPr>
        <p:txBody>
          <a:bodyPr/>
          <a:lstStyle/>
          <a:p>
            <a:r>
              <a:rPr lang="es-ES" dirty="0"/>
              <a:t>Descarga los archivos de Excel que se encuentran en la plataforma EMPRENDE JOVEN, desarrolla los ejercicios acorde al tema visto.</a:t>
            </a:r>
          </a:p>
          <a:p>
            <a:endParaRPr lang="es-ES" dirty="0"/>
          </a:p>
        </p:txBody>
      </p:sp>
      <p:pic>
        <p:nvPicPr>
          <p:cNvPr id="2050" name="Picture 2" descr="15,246 vectores de stock y arte vectorial de Trabajo en pc | Shutterstock">
            <a:extLst>
              <a:ext uri="{FF2B5EF4-FFF2-40B4-BE49-F238E27FC236}">
                <a16:creationId xmlns:a16="http://schemas.microsoft.com/office/drawing/2014/main" id="{801C3D55-BFCF-4376-AD37-28B4F95D64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219" y="2560385"/>
            <a:ext cx="5152596" cy="3899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490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708A2-19AD-412E-8B1D-3D4CF31A3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Análisis de datos en Excel.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E9CA4B-1A84-4F29-9481-C63AE9C05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8613"/>
            <a:ext cx="6715875" cy="3880773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El </a:t>
            </a:r>
            <a:r>
              <a:rPr lang="es-ES" b="1" dirty="0"/>
              <a:t>análisis de datos en Excel</a:t>
            </a:r>
            <a:r>
              <a:rPr lang="es-ES" dirty="0"/>
              <a:t> consiste en </a:t>
            </a:r>
            <a:r>
              <a:rPr lang="es-ES" b="1" dirty="0"/>
              <a:t>examinar, organizar, transformar e interpretar información</a:t>
            </a:r>
            <a:r>
              <a:rPr lang="es-ES" dirty="0"/>
              <a:t> dentro de una hoja de cálculo para </a:t>
            </a:r>
            <a:r>
              <a:rPr lang="es-ES" b="1" dirty="0"/>
              <a:t>obtener conclusiones útiles, identificar patrones o tomar decisiones informadas</a:t>
            </a:r>
            <a:r>
              <a:rPr lang="es-ES" dirty="0"/>
              <a:t>.</a:t>
            </a:r>
          </a:p>
          <a:p>
            <a:endParaRPr lang="es-ES" dirty="0"/>
          </a:p>
          <a:p>
            <a:r>
              <a:rPr lang="es-ES" b="1" dirty="0"/>
              <a:t>Definición</a:t>
            </a:r>
          </a:p>
          <a:p>
            <a:pPr marL="0" indent="0">
              <a:buNone/>
            </a:pPr>
            <a:r>
              <a:rPr lang="es-ES" dirty="0"/>
              <a:t>El </a:t>
            </a:r>
            <a:r>
              <a:rPr lang="es-ES" b="1" dirty="0"/>
              <a:t>análisis de datos</a:t>
            </a:r>
            <a:r>
              <a:rPr lang="es-ES" dirty="0"/>
              <a:t> en Excel es el proceso de </a:t>
            </a:r>
            <a:r>
              <a:rPr lang="es-ES" b="1" dirty="0"/>
              <a:t>convertir datos crudos (números, textos, registros)</a:t>
            </a:r>
            <a:r>
              <a:rPr lang="es-ES" dirty="0"/>
              <a:t> en </a:t>
            </a:r>
            <a:r>
              <a:rPr lang="es-ES" b="1" dirty="0"/>
              <a:t>información significativa</a:t>
            </a:r>
            <a:r>
              <a:rPr lang="es-ES" dirty="0"/>
              <a:t> mediante el uso de </a:t>
            </a:r>
            <a:r>
              <a:rPr lang="es-ES" b="1" dirty="0"/>
              <a:t>fórmulas, funciones, tablas y herramientas estadísticas o gráficas</a:t>
            </a:r>
            <a:r>
              <a:rPr lang="es-ES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397619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FA0338-71A2-407C-91B4-E97E9720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83" y="382840"/>
            <a:ext cx="6347713" cy="1320800"/>
          </a:xfrm>
        </p:spPr>
        <p:txBody>
          <a:bodyPr/>
          <a:lstStyle/>
          <a:p>
            <a:r>
              <a:rPr lang="es-ES" dirty="0"/>
              <a:t>Análisis de datos: tablas dinámicas.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49768A-6592-4EF1-8930-1624F874B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128" y="1616061"/>
            <a:ext cx="7109718" cy="2318942"/>
          </a:xfrm>
        </p:spPr>
        <p:txBody>
          <a:bodyPr/>
          <a:lstStyle/>
          <a:p>
            <a:pPr algn="just"/>
            <a:r>
              <a:rPr lang="es-ES" dirty="0"/>
              <a:t>El análisis de datos con tablas dinámicas es una técnica poderosa para resumir, organizar y explorar grandes volúmenes de datos en hojas de cálculo como Excel o Google </a:t>
            </a:r>
            <a:r>
              <a:rPr lang="es-ES" dirty="0" err="1"/>
              <a:t>Sheets</a:t>
            </a:r>
            <a:r>
              <a:rPr lang="es-ES" dirty="0"/>
              <a:t>. Permite identificar patrones, tendencias y comparaciones de forma rápida y flexible, lo que simplifica la generación de informes y la toma de decisiones informadas. 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3078" name="Picture 6" descr="Tablas dinámicas en Excel - System Plus Buga">
            <a:extLst>
              <a:ext uri="{FF2B5EF4-FFF2-40B4-BE49-F238E27FC236}">
                <a16:creationId xmlns:a16="http://schemas.microsoft.com/office/drawing/2014/main" id="{123CF68E-6403-4BCF-AA3E-343F399EC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397" y="3429000"/>
            <a:ext cx="4840835" cy="3068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373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2F3A8A9-3C38-4766-80A5-6842D1AFA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65810" cy="76581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B0827D3-798E-47BB-8005-B74A83D827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5921" y="6080760"/>
            <a:ext cx="785597" cy="777240"/>
          </a:xfrm>
          <a:prstGeom prst="rect">
            <a:avLst/>
          </a:prstGeom>
        </p:spPr>
      </p:pic>
      <p:sp>
        <p:nvSpPr>
          <p:cNvPr id="5" name="Título 4">
            <a:extLst>
              <a:ext uri="{FF2B5EF4-FFF2-40B4-BE49-F238E27FC236}">
                <a16:creationId xmlns:a16="http://schemas.microsoft.com/office/drawing/2014/main" id="{09C32838-9738-4CF8-A7ED-D32AC37D5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7854" y="237534"/>
            <a:ext cx="5826719" cy="923330"/>
          </a:xfrm>
        </p:spPr>
        <p:txBody>
          <a:bodyPr/>
          <a:lstStyle/>
          <a:p>
            <a:pPr algn="ctr"/>
            <a:r>
              <a:rPr lang="es-ES" dirty="0"/>
              <a:t>Agenda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FEE3321-6AA5-4F75-8E42-A2CD1E728604}"/>
              </a:ext>
            </a:extLst>
          </p:cNvPr>
          <p:cNvSpPr txBox="1"/>
          <p:nvPr/>
        </p:nvSpPr>
        <p:spPr>
          <a:xfrm>
            <a:off x="765811" y="1616703"/>
            <a:ext cx="6754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/>
              <a:t>Dia 31/Octubre/2025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Funciones Administrativas y de Gestión </a:t>
            </a:r>
          </a:p>
          <a:p>
            <a:pPr algn="just"/>
            <a:r>
              <a:rPr lang="es-ES" dirty="0"/>
              <a:t>Funciones condicionales: SI, Y, O.</a:t>
            </a:r>
          </a:p>
          <a:p>
            <a:pPr algn="just"/>
            <a:r>
              <a:rPr lang="es-ES" dirty="0"/>
              <a:t>Funciones de búsqueda y referencia: BUSCARV, BUSCARH, BUSCARX, INDICE, COINCIDIR.</a:t>
            </a:r>
          </a:p>
          <a:p>
            <a:pPr algn="just"/>
            <a:r>
              <a:rPr lang="es-ES" dirty="0"/>
              <a:t>Ejercicios prácticos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2: Análisis de Datos</a:t>
            </a:r>
          </a:p>
          <a:p>
            <a:pPr algn="just"/>
            <a:r>
              <a:rPr lang="es-ES" dirty="0"/>
              <a:t>Tablas dinámicas para el análisis administrativo.</a:t>
            </a:r>
          </a:p>
          <a:p>
            <a:pPr algn="just"/>
            <a:r>
              <a:rPr lang="es-ES" dirty="0"/>
              <a:t>Gráficos para reportes</a:t>
            </a:r>
          </a:p>
          <a:p>
            <a:pPr algn="just"/>
            <a:r>
              <a:rPr lang="es-ES" dirty="0"/>
              <a:t>Ejercicios prácticos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Ejercicio final: simulación de reporte administrativo con tablas y gráficos.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902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75AE31-6AB9-444B-B502-F66C83FC9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70553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es-ES" dirty="0"/>
              <a:t>¿Cómo funcionan las tablas dinámicas?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8DD3DF-4A61-4DCD-83A1-9404E0484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453" y="1739349"/>
            <a:ext cx="6602859" cy="4332677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¿Cómo funcionan las tablas dinámicas?</a:t>
            </a:r>
          </a:p>
          <a:p>
            <a:r>
              <a:rPr lang="es-ES" dirty="0"/>
              <a:t>Una tabla dinámica transforma una tabla de datos "plana" (donde cada fila es un registro) en un resumen conciso e interactivo. Para ello, utiliza cuatro áreas clave que permiten organizar la información de diferentes maneras: </a:t>
            </a:r>
          </a:p>
          <a:p>
            <a:r>
              <a:rPr lang="es-ES" dirty="0"/>
              <a:t>Valores: Aquí se colocan los campos numéricos (como ventas, cantidad o puntuaciones) para realizar cálculos como sumas, promedios, recuentos o porcentajes.</a:t>
            </a:r>
          </a:p>
          <a:p>
            <a:r>
              <a:rPr lang="es-ES" dirty="0"/>
              <a:t>Filas y Columnas: En estas áreas se arrastran los campos categóricos (como nombres de productos, regiones o fechas) para estructurar y agrupar los datos. Cambiar los campos entre filas y columnas ("pivotar") permite obtener diferentes perspectivas del mismo conjunto de datos.</a:t>
            </a:r>
          </a:p>
          <a:p>
            <a:r>
              <a:rPr lang="es-ES" dirty="0"/>
              <a:t>Filtros: Permite seleccionar subconjuntos específicos de los datos para analizarlos por separado, por ejemplo, filtrar las ventas por un vendedor o por una región específica</a:t>
            </a:r>
          </a:p>
        </p:txBody>
      </p:sp>
    </p:spTree>
    <p:extLst>
      <p:ext uri="{BB962C8B-B14F-4D97-AF65-F5344CB8AC3E}">
        <p14:creationId xmlns:p14="http://schemas.microsoft.com/office/powerpoint/2010/main" val="4085089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2D88C8-7595-46C9-AA0B-E27DE29F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Excel para la toma de decisiones y automatizar procesos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50A17-B4E8-4381-86C8-E9884D073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112" y="2324977"/>
            <a:ext cx="7397394" cy="4697410"/>
          </a:xfrm>
        </p:spPr>
        <p:txBody>
          <a:bodyPr>
            <a:normAutofit/>
          </a:bodyPr>
          <a:lstStyle/>
          <a:p>
            <a:r>
              <a:rPr lang="es-ES" sz="2000" dirty="0"/>
              <a:t>Las "Funciones Administrativas y de Gestión en Excel" no son un tipo de función predefinida de Excel, sino más bien el uso de las funciones y herramientas de Excel para realizar tareas de administración y gestión, como el análisis de datos, la gestión de presupuestos, la creación de informes, el seguimiento de inventarios y la automatización de procesos mediante macros. Estas funciones incluyen desde cálculos básicos (SUMA, PROMEDIO) hasta herramientas más complejas como Tablas Dinámicas, el Administrador de Nombres y </a:t>
            </a:r>
            <a:r>
              <a:rPr lang="es-ES" sz="2000" dirty="0">
                <a:hlinkClick r:id="rId2"/>
              </a:rPr>
              <a:t>macros en VBA</a:t>
            </a:r>
            <a:r>
              <a:rPr lang="es-ES" sz="2000" dirty="0"/>
              <a:t> para automatizar tareas repetitivas. </a:t>
            </a:r>
          </a:p>
        </p:txBody>
      </p:sp>
    </p:spTree>
    <p:extLst>
      <p:ext uri="{BB962C8B-B14F-4D97-AF65-F5344CB8AC3E}">
        <p14:creationId xmlns:p14="http://schemas.microsoft.com/office/powerpoint/2010/main" val="1626381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AA2630-CBC0-4C88-9C16-83B3EA2C6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358" y="674670"/>
            <a:ext cx="7856307" cy="1320800"/>
          </a:xfrm>
        </p:spPr>
        <p:txBody>
          <a:bodyPr/>
          <a:lstStyle/>
          <a:p>
            <a:r>
              <a:rPr lang="es-ES" dirty="0"/>
              <a:t>Funciones condicionales SI, Y </a:t>
            </a:r>
            <a:r>
              <a:rPr lang="es-ES" dirty="0" err="1"/>
              <a:t>y</a:t>
            </a:r>
            <a:r>
              <a:rPr lang="es-ES" dirty="0"/>
              <a:t> 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5BDEB8-32E9-4591-A2A2-4D208C53A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358" y="1513317"/>
            <a:ext cx="7096020" cy="5236804"/>
          </a:xfrm>
        </p:spPr>
        <p:txBody>
          <a:bodyPr/>
          <a:lstStyle/>
          <a:p>
            <a:pPr algn="just"/>
            <a:r>
              <a:rPr lang="es-ES" dirty="0"/>
              <a:t>Las funciones condicionales SI, Y </a:t>
            </a:r>
            <a:r>
              <a:rPr lang="es-ES" dirty="0" err="1"/>
              <a:t>y</a:t>
            </a:r>
            <a:r>
              <a:rPr lang="es-ES" dirty="0"/>
              <a:t> O, comúnmente usadas en Excel y otras hojas de cálculo, permiten evaluar criterios y ejecutar acciones: la función SI devuelve un resultado u otro según una única prueba lógica, la función Y requiere que todas sus condiciones sean verdaderas para retornar VERDADERO, y la función O retorna VERDADERO si al menos una de sus condiciones es verdadera. 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DB860D7-2A66-4D30-B275-0E101C93FF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983" y="3731884"/>
            <a:ext cx="7214491" cy="2299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876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0A5F3-1C04-4A78-9B51-95D0A525E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13717"/>
          </a:xfrm>
        </p:spPr>
        <p:txBody>
          <a:bodyPr>
            <a:normAutofit fontScale="90000"/>
          </a:bodyPr>
          <a:lstStyle/>
          <a:p>
            <a:r>
              <a:rPr lang="es-ES" dirty="0"/>
              <a:t>Función SI (IF)</a:t>
            </a:r>
            <a:br>
              <a:rPr lang="es-ES" dirty="0"/>
            </a:br>
            <a:endParaRPr lang="es-E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93B1953-8F37-4B3F-8DF0-26AA25B092EB}"/>
              </a:ext>
            </a:extLst>
          </p:cNvPr>
          <p:cNvSpPr/>
          <p:nvPr/>
        </p:nvSpPr>
        <p:spPr>
          <a:xfrm>
            <a:off x="303087" y="1648117"/>
            <a:ext cx="7207322" cy="2960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18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Propósito: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Evalúa una única condición y realiza una acción en función de si esa condición es verdadera o falsa. </a:t>
            </a:r>
          </a:p>
          <a:p>
            <a:pPr marL="342900" lvl="0" indent="-342900">
              <a:lnSpc>
                <a:spcPts val="18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Sintaxis: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20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=SI(</a:t>
            </a:r>
            <a:r>
              <a:rPr lang="es-ES" sz="2000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prueba_lógica</a:t>
            </a:r>
            <a:r>
              <a:rPr lang="es-ES" sz="20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000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valor_si_verdadero</a:t>
            </a:r>
            <a:r>
              <a:rPr lang="es-ES" sz="20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000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valor_si_falso</a:t>
            </a:r>
            <a:r>
              <a:rPr lang="es-ES" sz="20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342900" lvl="0" indent="-342900">
              <a:lnSpc>
                <a:spcPts val="18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Ejemplo: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20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=SI(C3&gt;D3,"Desfavorable","Favorable")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devuelve "Desfavorable" si el valor en C3 es mayor que en D3, y "Favorable" en caso contrario. </a:t>
            </a: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347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143FC3-0DEA-4CC4-803B-5754F1631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Función Y (AND)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7877C1-16C1-4CA5-8698-56C60B873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16059"/>
            <a:ext cx="6347714" cy="3880773"/>
          </a:xfrm>
        </p:spPr>
        <p:txBody>
          <a:bodyPr/>
          <a:lstStyle/>
          <a:p>
            <a:pPr lvl="0"/>
            <a:r>
              <a:rPr lang="es-ES" b="1" dirty="0"/>
              <a:t>Propósito:</a:t>
            </a:r>
            <a:r>
              <a:rPr lang="es-ES" dirty="0"/>
              <a:t> Verifica que todas las condiciones que se le especifican se cumplan simultáneamente. </a:t>
            </a:r>
          </a:p>
          <a:p>
            <a:pPr lvl="0"/>
            <a:r>
              <a:rPr lang="es-ES" b="1" dirty="0"/>
              <a:t>Sintaxis:</a:t>
            </a:r>
            <a:r>
              <a:rPr lang="es-ES" dirty="0"/>
              <a:t> =Y(lógica1, [lógica2], ...). </a:t>
            </a:r>
          </a:p>
          <a:p>
            <a:pPr lvl="0"/>
            <a:endParaRPr lang="es-ES" dirty="0"/>
          </a:p>
          <a:p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40A52D5-7521-4552-989B-E866840D06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489" y="2936859"/>
            <a:ext cx="5985522" cy="319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801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54EE2A-E760-4AC5-9299-4AABCCE77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ctr"/>
            <a:r>
              <a:rPr lang="es-ES" dirty="0"/>
              <a:t>Función O (OR) </a:t>
            </a: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3BEC19-6CE0-427A-89CA-6162CFEB1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88613"/>
            <a:ext cx="6347714" cy="3880773"/>
          </a:xfrm>
        </p:spPr>
        <p:txBody>
          <a:bodyPr/>
          <a:lstStyle/>
          <a:p>
            <a:pPr lvl="0"/>
            <a:r>
              <a:rPr lang="es-ES" b="1" dirty="0"/>
              <a:t>Propósito:</a:t>
            </a:r>
            <a:r>
              <a:rPr lang="es-ES" dirty="0"/>
              <a:t> Verifica que al menos una de las condiciones especificadas sea verdadera.</a:t>
            </a:r>
          </a:p>
          <a:p>
            <a:pPr lvl="0"/>
            <a:r>
              <a:rPr lang="es-ES" b="1" dirty="0"/>
              <a:t>Sintaxis:</a:t>
            </a:r>
            <a:r>
              <a:rPr lang="es-ES" dirty="0"/>
              <a:t> =O(lógica1, [lógica2], ...).</a:t>
            </a:r>
          </a:p>
          <a:p>
            <a:pPr lvl="0"/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A4F56DE-36FB-4973-BC9F-8E5CE5F0B2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041" y="2809413"/>
            <a:ext cx="6654092" cy="279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865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769605-A802-4FDE-8655-9BD1C652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579" y="301375"/>
            <a:ext cx="6347713" cy="1320800"/>
          </a:xfrm>
        </p:spPr>
        <p:txBody>
          <a:bodyPr/>
          <a:lstStyle/>
          <a:p>
            <a:r>
              <a:rPr lang="es-ES" dirty="0"/>
              <a:t>Funciones </a:t>
            </a:r>
            <a:r>
              <a:rPr lang="es-ES" dirty="0" err="1"/>
              <a:t>BuscarV</a:t>
            </a:r>
            <a:r>
              <a:rPr lang="es-ES" dirty="0"/>
              <a:t>, </a:t>
            </a:r>
            <a:r>
              <a:rPr lang="es-ES" dirty="0" err="1"/>
              <a:t>BuscarH,BuscarX</a:t>
            </a:r>
            <a:r>
              <a:rPr lang="es-ES" dirty="0"/>
              <a:t> INDICE.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03824C-FBDB-46AF-AF25-39461527A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638" y="1488613"/>
            <a:ext cx="7305787" cy="3880773"/>
          </a:xfrm>
        </p:spPr>
        <p:txBody>
          <a:bodyPr/>
          <a:lstStyle/>
          <a:p>
            <a:r>
              <a:rPr lang="es-ES" dirty="0"/>
              <a:t>Las funciones de búsqueda en Excel, como BUSCARV y BUSCARX, permiten encontrar y devolver datos específicos de una tabla o rango, organizadas vertical u horizontalmente. BUSCARV busca en columnas, BUSCARH en filas, y BUSCARX ofrece mayor flexibilidad al buscar en cualquier dirección y no requiere que los datos estén ordenados</a:t>
            </a:r>
          </a:p>
          <a:p>
            <a:endParaRPr lang="es-ES" dirty="0"/>
          </a:p>
        </p:txBody>
      </p:sp>
      <p:pic>
        <p:nvPicPr>
          <p:cNvPr id="1026" name="Picture 2" descr="🔴 FUNCIONES DE BUSQUEDA Y REFERENCIA EN #excel">
            <a:extLst>
              <a:ext uri="{FF2B5EF4-FFF2-40B4-BE49-F238E27FC236}">
                <a16:creationId xmlns:a16="http://schemas.microsoft.com/office/drawing/2014/main" id="{11F1640F-A30A-4E53-8997-BC8DBFFDBA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266" y="3428998"/>
            <a:ext cx="5959015" cy="3351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970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77D795-6F2C-40CE-AF12-DA7CBAEF2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567" y="393435"/>
            <a:ext cx="7024100" cy="59868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000" dirty="0"/>
              <a:t>     La función se compone de cuatro argumentos: </a:t>
            </a:r>
          </a:p>
          <a:p>
            <a:pPr algn="just"/>
            <a:r>
              <a:rPr lang="es-ES" sz="2000" dirty="0"/>
              <a:t>1.	</a:t>
            </a:r>
            <a:r>
              <a:rPr lang="es-ES" sz="2000" dirty="0" err="1"/>
              <a:t>valor_búsqueda</a:t>
            </a:r>
            <a:r>
              <a:rPr lang="es-ES" sz="2000" dirty="0"/>
              <a:t>: </a:t>
            </a:r>
          </a:p>
          <a:p>
            <a:pPr marL="0" indent="0" algn="just">
              <a:buNone/>
            </a:pPr>
            <a:r>
              <a:rPr lang="es-ES" sz="2000" dirty="0"/>
              <a:t>     El valor que se quiere encontrar en la primera columna de la tabla. </a:t>
            </a:r>
          </a:p>
          <a:p>
            <a:pPr algn="just"/>
            <a:r>
              <a:rPr lang="es-ES" sz="2000" dirty="0"/>
              <a:t>2.	</a:t>
            </a:r>
            <a:r>
              <a:rPr lang="es-ES" sz="2000" dirty="0" err="1"/>
              <a:t>matriz_tabla</a:t>
            </a:r>
            <a:r>
              <a:rPr lang="es-ES" sz="2000" dirty="0"/>
              <a:t>: </a:t>
            </a:r>
          </a:p>
          <a:p>
            <a:pPr marL="0" indent="0" algn="just">
              <a:buNone/>
            </a:pPr>
            <a:r>
              <a:rPr lang="es-ES" sz="2000" dirty="0"/>
              <a:t>    El rango de celdas que contiene los datos donde se realizará la búsqueda y se obtendrá el resultado. </a:t>
            </a:r>
          </a:p>
          <a:p>
            <a:pPr algn="just"/>
            <a:r>
              <a:rPr lang="es-ES" sz="2000" dirty="0"/>
              <a:t>3.	</a:t>
            </a:r>
            <a:r>
              <a:rPr lang="es-ES" sz="2000" dirty="0" err="1"/>
              <a:t>indicador_columnas</a:t>
            </a:r>
            <a:r>
              <a:rPr lang="es-ES" sz="2000" dirty="0"/>
              <a:t>: </a:t>
            </a:r>
          </a:p>
          <a:p>
            <a:pPr marL="0" indent="0" algn="just">
              <a:buNone/>
            </a:pPr>
            <a:r>
              <a:rPr lang="es-ES" sz="2000" dirty="0"/>
              <a:t>    número de la columna dentro de la </a:t>
            </a:r>
            <a:r>
              <a:rPr lang="es-ES" sz="2000" dirty="0" err="1"/>
              <a:t>matriz_tabla</a:t>
            </a:r>
            <a:r>
              <a:rPr lang="es-ES" sz="2000" dirty="0"/>
              <a:t> que contiene el dato que deseas devolver. La primera columna del rango es la 1. </a:t>
            </a:r>
          </a:p>
          <a:p>
            <a:pPr algn="just"/>
            <a:r>
              <a:rPr lang="es-ES" sz="2000" dirty="0"/>
              <a:t>4.	[</a:t>
            </a:r>
            <a:r>
              <a:rPr lang="es-ES" sz="2000" dirty="0" err="1"/>
              <a:t>coincidencia_exacta</a:t>
            </a:r>
            <a:r>
              <a:rPr lang="es-ES" sz="2000" dirty="0"/>
              <a:t>]: </a:t>
            </a:r>
          </a:p>
          <a:p>
            <a:pPr marL="0" indent="0" algn="just">
              <a:buNone/>
            </a:pPr>
            <a:r>
              <a:rPr lang="es-ES" sz="2000" dirty="0"/>
              <a:t>(Opcional) Un valor lógico que indica si se busca una coincidencia exacta (FALSO o 0) o una aproximada (VERDADERO o 1).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43501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2287</TotalTime>
  <Words>831</Words>
  <Application>Microsoft Office PowerPoint</Application>
  <PresentationFormat>Presentación en pantalla (4:3)</PresentationFormat>
  <Paragraphs>100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9" baseType="lpstr">
      <vt:lpstr>Arial</vt:lpstr>
      <vt:lpstr>Arial Narrow</vt:lpstr>
      <vt:lpstr>Calibri</vt:lpstr>
      <vt:lpstr>Courier New</vt:lpstr>
      <vt:lpstr>Symbol</vt:lpstr>
      <vt:lpstr>Times New Roman</vt:lpstr>
      <vt:lpstr>Trebuchet MS</vt:lpstr>
      <vt:lpstr>Wingdings 3</vt:lpstr>
      <vt:lpstr>Faceta</vt:lpstr>
      <vt:lpstr>  Seminario:  Uso de herramientas ofimáticas para la gestión administrativa con énfasis en hoja de cálculo.</vt:lpstr>
      <vt:lpstr>Agenda</vt:lpstr>
      <vt:lpstr>Excel para la toma de decisiones y automatizar procesos</vt:lpstr>
      <vt:lpstr>Funciones condicionales SI, Y y O</vt:lpstr>
      <vt:lpstr>Función SI (IF) </vt:lpstr>
      <vt:lpstr>Función Y (AND)</vt:lpstr>
      <vt:lpstr>Función O (OR)   </vt:lpstr>
      <vt:lpstr>Funciones BuscarV, BuscarH,BuscarX INDICE.</vt:lpstr>
      <vt:lpstr>Presentación de PowerPoint</vt:lpstr>
      <vt:lpstr>Ejemplo practico BUSCARV  </vt:lpstr>
      <vt:lpstr>Función BUSCARH – Definición y sintaxis</vt:lpstr>
      <vt:lpstr>Función ÍNDICE – Definición y sintaxis</vt:lpstr>
      <vt:lpstr>Función COINCIDIR – Definición y sintaxis</vt:lpstr>
      <vt:lpstr>Comparación: BUSCARX vs (ÍNDICE + COINCIDIR)</vt:lpstr>
      <vt:lpstr>Ventajas y limitaciones</vt:lpstr>
      <vt:lpstr>Conclusión</vt:lpstr>
      <vt:lpstr>Ejercicios propuestos. </vt:lpstr>
      <vt:lpstr>Análisis de datos en Excel.</vt:lpstr>
      <vt:lpstr>Análisis de datos: tablas dinámicas.</vt:lpstr>
      <vt:lpstr>¿Cómo funcionan las tablas dinámicas?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en la Gestión Administrativa</dc:title>
  <dc:subject/>
  <dc:creator>Usuario</dc:creator>
  <cp:keywords/>
  <dc:description>generated using python-pptx</dc:description>
  <cp:lastModifiedBy>Usuario</cp:lastModifiedBy>
  <cp:revision>52</cp:revision>
  <dcterms:created xsi:type="dcterms:W3CDTF">2013-01-27T09:14:16Z</dcterms:created>
  <dcterms:modified xsi:type="dcterms:W3CDTF">2025-10-31T06:45:37Z</dcterms:modified>
  <cp:category/>
</cp:coreProperties>
</file>